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35" r:id="rId2"/>
    <p:sldId id="519" r:id="rId3"/>
    <p:sldId id="378" r:id="rId4"/>
    <p:sldId id="520" r:id="rId5"/>
    <p:sldId id="662" r:id="rId6"/>
    <p:sldId id="663" r:id="rId7"/>
    <p:sldId id="664" r:id="rId8"/>
    <p:sldId id="665" r:id="rId9"/>
    <p:sldId id="673" r:id="rId10"/>
    <p:sldId id="259" r:id="rId11"/>
    <p:sldId id="260" r:id="rId12"/>
    <p:sldId id="261" r:id="rId13"/>
    <p:sldId id="666" r:id="rId14"/>
    <p:sldId id="667" r:id="rId15"/>
    <p:sldId id="527" r:id="rId16"/>
    <p:sldId id="528" r:id="rId17"/>
    <p:sldId id="569" r:id="rId18"/>
    <p:sldId id="257" r:id="rId19"/>
    <p:sldId id="258" r:id="rId20"/>
    <p:sldId id="668" r:id="rId21"/>
    <p:sldId id="529" r:id="rId22"/>
    <p:sldId id="669" r:id="rId23"/>
    <p:sldId id="283" r:id="rId24"/>
    <p:sldId id="576" r:id="rId25"/>
    <p:sldId id="285" r:id="rId26"/>
    <p:sldId id="672" r:id="rId27"/>
    <p:sldId id="671" r:id="rId28"/>
    <p:sldId id="574" r:id="rId29"/>
    <p:sldId id="575" r:id="rId30"/>
    <p:sldId id="577" r:id="rId31"/>
    <p:sldId id="640" r:id="rId32"/>
    <p:sldId id="641" r:id="rId33"/>
    <p:sldId id="646" r:id="rId34"/>
    <p:sldId id="642" r:id="rId35"/>
    <p:sldId id="645" r:id="rId36"/>
    <p:sldId id="628" r:id="rId37"/>
    <p:sldId id="647" r:id="rId38"/>
    <p:sldId id="644" r:id="rId39"/>
    <p:sldId id="643" r:id="rId40"/>
    <p:sldId id="648" r:id="rId41"/>
    <p:sldId id="649" r:id="rId42"/>
    <p:sldId id="633" r:id="rId43"/>
    <p:sldId id="652" r:id="rId44"/>
    <p:sldId id="650" r:id="rId45"/>
    <p:sldId id="651" r:id="rId46"/>
    <p:sldId id="653" r:id="rId47"/>
    <p:sldId id="654" r:id="rId48"/>
    <p:sldId id="656" r:id="rId49"/>
    <p:sldId id="657" r:id="rId50"/>
    <p:sldId id="658" r:id="rId51"/>
    <p:sldId id="659" r:id="rId52"/>
    <p:sldId id="634" r:id="rId53"/>
    <p:sldId id="630" r:id="rId54"/>
    <p:sldId id="632" r:id="rId55"/>
    <p:sldId id="660" r:id="rId56"/>
    <p:sldId id="661" r:id="rId57"/>
    <p:sldId id="583" r:id="rId58"/>
    <p:sldId id="584" r:id="rId59"/>
    <p:sldId id="586" r:id="rId60"/>
    <p:sldId id="588" r:id="rId61"/>
    <p:sldId id="589" r:id="rId62"/>
    <p:sldId id="627" r:id="rId63"/>
    <p:sldId id="590" r:id="rId64"/>
    <p:sldId id="591" r:id="rId65"/>
    <p:sldId id="592" r:id="rId66"/>
    <p:sldId id="593" r:id="rId67"/>
    <p:sldId id="594" r:id="rId68"/>
    <p:sldId id="595" r:id="rId69"/>
    <p:sldId id="596" r:id="rId70"/>
    <p:sldId id="597" r:id="rId71"/>
    <p:sldId id="598" r:id="rId72"/>
    <p:sldId id="599" r:id="rId73"/>
    <p:sldId id="600" r:id="rId74"/>
    <p:sldId id="601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B1BF-C7D4-44B3-B9B2-5F3B4B099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7A206-F47A-4B42-A19D-53D74FB92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A0057-E692-4B62-8800-7CE14341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53BB-62FD-4F34-A446-DFC22DEF9C9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7459C-57CF-422E-8101-463303A3C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09246-AE6A-4F88-9B97-26F44B6F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A42-12E9-4579-B345-64230B17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C4D9-FC37-420F-A132-83607477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A0861-40EA-4E7D-A6F6-0ECB9F896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B4684-DEC2-4058-850E-D7DA64EB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53BB-62FD-4F34-A446-DFC22DEF9C9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42FF-1F96-4FB4-B855-9E41D56E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939C1-EF4B-4984-BA08-B0D3EFC6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A42-12E9-4579-B345-64230B17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1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844943-49D1-47E9-8CA1-D6C933F79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8BE41-9D05-49B8-A229-1EB8209A5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E0EFB-69FC-433C-BCEB-BAB5C45B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53BB-62FD-4F34-A446-DFC22DEF9C9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6B8AD-A4D5-4D49-A454-90B8D922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706B4-5694-4457-92E6-E44CE5DB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A42-12E9-4579-B345-64230B17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0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EA4E-9D31-4504-8B34-8E42CD42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92AD4-7C29-48C0-A5F5-5417640DB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518D9-E184-4CF8-9EC2-DC579D3AF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53BB-62FD-4F34-A446-DFC22DEF9C9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B4453-79E0-4A84-8575-0679F6EB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34273-9D97-4E9B-9655-D31FBA29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A42-12E9-4579-B345-64230B17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1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E7E5-F620-40FA-9DF5-573C7E6F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6F576-F457-4E9D-A430-360043A7A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75249-C1ED-4AF0-8F34-6F33AD450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53BB-62FD-4F34-A446-DFC22DEF9C9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1E1BC-B54C-4F8D-B946-F5C4FCA0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6791F-DA2D-495F-BF53-3EBD1534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A42-12E9-4579-B345-64230B17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610B-4C39-4352-A600-EA4D3B55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2F736-5805-4CFB-8811-0671144A1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2110B-A9A4-4B08-B78D-71D715DA2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9834E-4ED8-4535-BF0B-A9420077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53BB-62FD-4F34-A446-DFC22DEF9C9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752CD-B777-45EA-8A25-F25CA708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404D7-0203-48A6-82AC-F6881622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A42-12E9-4579-B345-64230B17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9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5947-B89D-4DFD-BEE8-749EC107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D6F04-6372-4C5B-9B6F-2E449ED7B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4A9BE-B6E4-4805-A7D7-8CE2F96B2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5EBB81-973C-4125-B3A1-358377412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80C90-51F6-491C-9477-405F1639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2B088-64C1-4BAA-A0A5-5343B24F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53BB-62FD-4F34-A446-DFC22DEF9C9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5841A-565F-4227-B706-093D3E6E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0787B-3B83-4C45-8CB9-BE3A5A07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A42-12E9-4579-B345-64230B17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AAC0-BFC5-4C80-8A23-41620711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FD6E2-0735-4ABC-AEE4-27F453165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53BB-62FD-4F34-A446-DFC22DEF9C9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0FFFBE-766F-4F31-A404-83C45708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3D1D4-53E8-4720-9DEE-D163CA37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A42-12E9-4579-B345-64230B17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9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1DA28-2A36-47C9-9959-A9D98CFA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53BB-62FD-4F34-A446-DFC22DEF9C9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28489-B208-49F2-AD47-CBBC6319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A52A1-7174-4A3B-AE76-C1C833C9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A42-12E9-4579-B345-64230B17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2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6265-2D2A-4C23-BC78-BA8F2ABF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9FAC-E85B-455E-A1AA-4A16BEB79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23E14-CABF-4FA9-953B-FBF3CDECF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26706-3441-494A-805A-B894F31D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53BB-62FD-4F34-A446-DFC22DEF9C9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C707A-2691-4F3E-9DDA-ECE98B3A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F3351-4790-49B8-A6CE-153EC26E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A42-12E9-4579-B345-64230B17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2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F674-5EF8-4A4B-9525-D67B11B1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3A707-CD20-443D-9C55-C9B5BED92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9BBAF-28AE-4A2A-AEAB-E8CE0E77F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BA299-A53A-4F9F-A044-3C7E7435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53BB-62FD-4F34-A446-DFC22DEF9C9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3AABD-6FFC-4D1B-9B7C-BB840A77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59931-C552-40E8-931E-0E20069F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AA42-12E9-4579-B345-64230B17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2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39D64-7AF2-48C0-B6B8-5641A7F4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72EA6-410D-4383-BEE0-10C3C28F2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95609-3874-4CF3-B198-26386D511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C53BB-62FD-4F34-A446-DFC22DEF9C9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0DAA7-C342-4236-888C-7CB86324B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6616C-F3BF-4C4C-A317-7FF2250C8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5AA42-12E9-4579-B345-64230B17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5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0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7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&quot;image processing&quot; logo">
            <a:extLst>
              <a:ext uri="{FF2B5EF4-FFF2-40B4-BE49-F238E27FC236}">
                <a16:creationId xmlns:a16="http://schemas.microsoft.com/office/drawing/2014/main" id="{E69A2476-2FFC-4703-AEB8-0081B4CD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73" y="714375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A97945-8AED-49A6-BB17-5DD97DA265D7}"/>
              </a:ext>
            </a:extLst>
          </p:cNvPr>
          <p:cNvSpPr txBox="1"/>
          <p:nvPr/>
        </p:nvSpPr>
        <p:spPr>
          <a:xfrm>
            <a:off x="2036618" y="2935895"/>
            <a:ext cx="85621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73088" algn="l"/>
              </a:tabLst>
            </a:pPr>
            <a:r>
              <a:rPr lang="en-US" sz="5400" b="1" dirty="0">
                <a:solidFill>
                  <a:srgbClr val="002060"/>
                </a:solidFill>
              </a:rPr>
              <a:t>Digital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00B050"/>
                </a:solidFill>
              </a:rPr>
              <a:t>Image</a:t>
            </a:r>
            <a:r>
              <a:rPr lang="en-US" sz="5400" b="1" dirty="0">
                <a:solidFill>
                  <a:srgbClr val="FF0000"/>
                </a:solidFill>
              </a:rPr>
              <a:t> Processing</a:t>
            </a:r>
          </a:p>
          <a:p>
            <a:pPr algn="ctr">
              <a:tabLst>
                <a:tab pos="573088" algn="l"/>
              </a:tabLst>
            </a:pPr>
            <a:endParaRPr lang="en-US" sz="1600" b="1" dirty="0">
              <a:solidFill>
                <a:srgbClr val="FF0000"/>
              </a:solidFill>
            </a:endParaRPr>
          </a:p>
          <a:p>
            <a:pPr algn="ctr">
              <a:tabLst>
                <a:tab pos="573088" algn="l"/>
              </a:tabLst>
            </a:pPr>
            <a:r>
              <a:rPr lang="en-US" sz="3200" b="1" dirty="0">
                <a:solidFill>
                  <a:srgbClr val="00B0F0"/>
                </a:solidFill>
              </a:rPr>
              <a:t>Image Enhancement</a:t>
            </a:r>
            <a:endParaRPr lang="en-US" sz="54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387D2-7548-4C8F-AF45-D576032C4FE6}"/>
              </a:ext>
            </a:extLst>
          </p:cNvPr>
          <p:cNvSpPr/>
          <p:nvPr/>
        </p:nvSpPr>
        <p:spPr>
          <a:xfrm>
            <a:off x="5418195" y="153057"/>
            <a:ext cx="1798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</a:rPr>
              <a:t>Lecture # 4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255B062-1E03-4500-A63B-B3BEF1375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472" y="4870039"/>
            <a:ext cx="7772400" cy="18254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Semester</a:t>
            </a:r>
          </a:p>
          <a:p>
            <a:r>
              <a:rPr lang="en-US" dirty="0">
                <a:solidFill>
                  <a:srgbClr val="009900"/>
                </a:solidFill>
              </a:rPr>
              <a:t>2019-2020</a:t>
            </a:r>
          </a:p>
          <a:p>
            <a:r>
              <a:rPr lang="en-US" dirty="0"/>
              <a:t>Dr. </a:t>
            </a:r>
            <a:r>
              <a:rPr lang="en-US" dirty="0" err="1"/>
              <a:t>Abdulhussein</a:t>
            </a:r>
            <a:r>
              <a:rPr lang="en-US" dirty="0"/>
              <a:t> Mohsin Abdullah</a:t>
            </a:r>
          </a:p>
          <a:p>
            <a:r>
              <a:rPr lang="en-US" dirty="0">
                <a:solidFill>
                  <a:srgbClr val="00B0F0"/>
                </a:solidFill>
              </a:rPr>
              <a:t>Computer Science Dept., CS &amp; IT College, </a:t>
            </a:r>
            <a:r>
              <a:rPr lang="en-US" dirty="0" err="1">
                <a:solidFill>
                  <a:srgbClr val="00B0F0"/>
                </a:solidFill>
              </a:rPr>
              <a:t>Basrah</a:t>
            </a:r>
            <a:r>
              <a:rPr lang="en-US" dirty="0">
                <a:solidFill>
                  <a:srgbClr val="00B0F0"/>
                </a:solidFill>
              </a:rPr>
              <a:t> Univ.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4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64ED9786-EF07-4BE4-989E-2E427B96D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455" y="1840345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t-EE" dirty="0">
                <a:latin typeface="+mn-lt"/>
              </a:rPr>
              <a:t>Some basic grey-level transformation functions used for contrast enhancement</a:t>
            </a: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D0A7BB50-A4F2-4E15-B0D8-D5D88B1CD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/>
          <a:stretch>
            <a:fillRect/>
          </a:stretch>
        </p:blipFill>
        <p:spPr bwMode="auto">
          <a:xfrm>
            <a:off x="2434793" y="1154545"/>
            <a:ext cx="5376862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D4CFF2B3-616E-4ECD-A404-9C622E984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855" y="3578658"/>
            <a:ext cx="32004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t-EE" dirty="0">
                <a:solidFill>
                  <a:srgbClr val="FF0000"/>
                </a:solidFill>
                <a:latin typeface="+mn-lt"/>
              </a:rPr>
              <a:t>L=2</a:t>
            </a:r>
            <a:r>
              <a:rPr lang="en-US" altLang="et-EE" baseline="30000" dirty="0">
                <a:solidFill>
                  <a:srgbClr val="FF0000"/>
                </a:solidFill>
                <a:latin typeface="+mn-lt"/>
              </a:rPr>
              <a:t>k</a:t>
            </a:r>
          </a:p>
          <a:p>
            <a:pPr>
              <a:spcBef>
                <a:spcPct val="50000"/>
              </a:spcBef>
              <a:defRPr/>
            </a:pPr>
            <a:r>
              <a:rPr lang="en-US" altLang="et-EE" dirty="0">
                <a:solidFill>
                  <a:srgbClr val="FF0000"/>
                </a:solidFill>
                <a:latin typeface="+mn-lt"/>
              </a:rPr>
              <a:t>k: </a:t>
            </a:r>
            <a:r>
              <a:rPr lang="en-US" altLang="et-EE" dirty="0">
                <a:latin typeface="+mn-lt"/>
              </a:rPr>
              <a:t>number of bits used to represent each pixel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13495-AA3A-45D2-85B2-BF0838A5BC7C}"/>
              </a:ext>
            </a:extLst>
          </p:cNvPr>
          <p:cNvSpPr/>
          <p:nvPr/>
        </p:nvSpPr>
        <p:spPr>
          <a:xfrm>
            <a:off x="314035" y="246314"/>
            <a:ext cx="10187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t-EE" sz="3200" b="1" dirty="0">
                <a:solidFill>
                  <a:srgbClr val="FF0000"/>
                </a:solidFill>
              </a:rPr>
              <a:t>Basic transformation functions for contrast enhancement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5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94A404C-BE55-4681-8D6A-506FDF1D8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0200"/>
            <a:ext cx="39993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IE" altLang="et-EE" sz="3200" dirty="0">
                <a:solidFill>
                  <a:srgbClr val="FF0000"/>
                </a:solidFill>
              </a:rPr>
              <a:t>Image Negatives</a:t>
            </a:r>
            <a:endParaRPr lang="en-US" altLang="et-EE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3C2F73BF-50EB-4A62-81F7-95CCEB6B1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18" y="1139427"/>
            <a:ext cx="11115964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t-EE" sz="2800" spc="500" dirty="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en-US" altLang="et-EE" sz="2800" spc="500" dirty="0">
                <a:cs typeface="Arial" pitchFamily="34" charset="0"/>
              </a:rPr>
              <a:t>=</a:t>
            </a:r>
            <a:r>
              <a:rPr lang="en-US" altLang="et-EE" sz="2800" spc="500" dirty="0">
                <a:solidFill>
                  <a:srgbClr val="FF0000"/>
                </a:solidFill>
                <a:cs typeface="Arial" pitchFamily="34" charset="0"/>
              </a:rPr>
              <a:t> (L-1)-r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altLang="et-EE" sz="2200" dirty="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en-US" altLang="et-EE" sz="2200" b="0" dirty="0">
                <a:cs typeface="Arial" pitchFamily="34" charset="0"/>
              </a:rPr>
              <a:t> is the pixel value of the output image and </a:t>
            </a:r>
            <a:r>
              <a:rPr lang="en-US" altLang="et-EE" sz="2200" dirty="0">
                <a:solidFill>
                  <a:srgbClr val="FF0000"/>
                </a:solidFill>
                <a:cs typeface="Arial" pitchFamily="34" charset="0"/>
              </a:rPr>
              <a:t>r</a:t>
            </a:r>
            <a:r>
              <a:rPr lang="en-US" altLang="et-EE" sz="2200" b="0" dirty="0">
                <a:cs typeface="Arial" pitchFamily="34" charset="0"/>
              </a:rPr>
              <a:t> is the pixel value of the input image.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D059CC21-C0C4-4FE3-BDC9-1C68050B7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0"/>
          <a:stretch>
            <a:fillRect/>
          </a:stretch>
        </p:blipFill>
        <p:spPr bwMode="auto">
          <a:xfrm>
            <a:off x="381000" y="2632364"/>
            <a:ext cx="4899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63CB0844-108E-49FD-9178-AF356D36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782" y="5527964"/>
            <a:ext cx="40686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t-EE" dirty="0">
                <a:latin typeface="+mn-lt"/>
              </a:rPr>
              <a:t>(left) Original digital mammogram. (right) Negative image obtained using the negative transformation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5AFF8-CA62-4D91-933F-5464B8BDF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225" y="2895600"/>
            <a:ext cx="6539796" cy="31238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E85176-AF57-4D7C-9CC6-FED6DE06420E}"/>
              </a:ext>
            </a:extLst>
          </p:cNvPr>
          <p:cNvSpPr/>
          <p:nvPr/>
        </p:nvSpPr>
        <p:spPr>
          <a:xfrm>
            <a:off x="4978400" y="6051650"/>
            <a:ext cx="6758710" cy="646331"/>
          </a:xfrm>
          <a:prstGeom prst="rect">
            <a:avLst/>
          </a:prstGeom>
          <a:ln w="412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negative transformation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can be used to enhance white or gray</a:t>
            </a: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detail embedded in dark regions of an image.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80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8479026-6D1E-4E85-AE54-67CC313D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18" y="381000"/>
            <a:ext cx="654858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IE" altLang="et-EE" sz="3200" dirty="0"/>
              <a:t>Logarithmic Transformations</a:t>
            </a:r>
            <a:endParaRPr lang="en-US" altLang="et-EE" sz="3200" dirty="0">
              <a:latin typeface="+mj-lt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6720BB79-D651-4D36-84BD-CC1D24949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691" y="1081954"/>
            <a:ext cx="836771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t-EE" sz="2200" spc="500" dirty="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en-US" altLang="et-EE" sz="2200" spc="500" dirty="0">
                <a:cs typeface="Arial" pitchFamily="34" charset="0"/>
              </a:rPr>
              <a:t>=</a:t>
            </a:r>
            <a:r>
              <a:rPr lang="en-US" altLang="et-EE" sz="2200" spc="500" dirty="0">
                <a:solidFill>
                  <a:srgbClr val="FF0000"/>
                </a:solidFill>
                <a:cs typeface="Arial" pitchFamily="34" charset="0"/>
              </a:rPr>
              <a:t> c </a:t>
            </a:r>
            <a:r>
              <a:rPr lang="en-US" altLang="et-EE" sz="2200" spc="50" dirty="0">
                <a:solidFill>
                  <a:srgbClr val="FF0000"/>
                </a:solidFill>
                <a:cs typeface="Arial" pitchFamily="34" charset="0"/>
              </a:rPr>
              <a:t>lo</a:t>
            </a:r>
            <a:r>
              <a:rPr lang="en-US" altLang="et-EE" sz="2200" spc="500" dirty="0">
                <a:solidFill>
                  <a:srgbClr val="FF0000"/>
                </a:solidFill>
                <a:cs typeface="Arial" pitchFamily="34" charset="0"/>
              </a:rPr>
              <a:t>g(1+r)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altLang="et-EE" sz="2200" dirty="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en-US" altLang="et-EE" sz="2200" b="0" dirty="0">
                <a:cs typeface="Arial" pitchFamily="34" charset="0"/>
              </a:rPr>
              <a:t> is the pixel value of the output image and </a:t>
            </a:r>
            <a:r>
              <a:rPr lang="en-US" altLang="et-EE" sz="2200" dirty="0">
                <a:solidFill>
                  <a:srgbClr val="FF0000"/>
                </a:solidFill>
                <a:cs typeface="Arial" pitchFamily="34" charset="0"/>
              </a:rPr>
              <a:t>r</a:t>
            </a:r>
            <a:r>
              <a:rPr lang="en-US" altLang="et-EE" sz="2200" b="0" dirty="0">
                <a:cs typeface="Arial" pitchFamily="34" charset="0"/>
              </a:rPr>
              <a:t> is the pixel value of the input image.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221A4842-4C70-4144-9D0A-DE461FFF4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5424055"/>
            <a:ext cx="486987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t-EE" dirty="0">
                <a:latin typeface="+mn-lt"/>
              </a:rPr>
              <a:t>(</a:t>
            </a:r>
            <a:r>
              <a:rPr lang="en-US" altLang="et-EE" dirty="0">
                <a:solidFill>
                  <a:srgbClr val="FF0000"/>
                </a:solidFill>
                <a:latin typeface="+mn-lt"/>
              </a:rPr>
              <a:t>left</a:t>
            </a:r>
            <a:r>
              <a:rPr lang="en-US" altLang="et-EE" dirty="0">
                <a:latin typeface="+mn-lt"/>
              </a:rPr>
              <a:t>) Fourier spectrum of Barbara’s image.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t-EE" dirty="0">
                <a:latin typeface="+mn-lt"/>
              </a:rPr>
              <a:t>(</a:t>
            </a:r>
            <a:r>
              <a:rPr lang="en-US" altLang="et-EE" dirty="0">
                <a:solidFill>
                  <a:srgbClr val="FF0000"/>
                </a:solidFill>
                <a:latin typeface="+mn-lt"/>
              </a:rPr>
              <a:t>right</a:t>
            </a:r>
            <a:r>
              <a:rPr lang="en-US" altLang="et-EE" dirty="0">
                <a:latin typeface="+mn-lt"/>
              </a:rPr>
              <a:t>) Result of applying the log transformation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BA4696B-0384-4678-874E-39505E712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020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A6F1ED2-E795-413B-8082-50CF69661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02013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43AD8C-6272-4207-963C-8A593E576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618" y="2495117"/>
            <a:ext cx="4664364" cy="40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1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C25D6E-8544-420C-936D-91A72C0A4475}"/>
              </a:ext>
            </a:extLst>
          </p:cNvPr>
          <p:cNvSpPr/>
          <p:nvPr/>
        </p:nvSpPr>
        <p:spPr>
          <a:xfrm>
            <a:off x="646545" y="870788"/>
            <a:ext cx="106218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Log transformations</a:t>
            </a:r>
          </a:p>
          <a:p>
            <a:endParaRPr lang="en-US" sz="28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738188" lvl="1" indent="-280988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–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Maps a narrow range of low intensity values into a wider range of output values (spreading)</a:t>
            </a:r>
          </a:p>
          <a:p>
            <a:pPr marL="684213" lvl="1" indent="-227013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–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The opposite is true for the higher values of input levels (compressing)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CF7F9-41E7-4B32-8D8B-350991FAD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350" y="3346333"/>
            <a:ext cx="4641300" cy="35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32513D-6993-4464-B7E8-43F051E4541C}"/>
              </a:ext>
            </a:extLst>
          </p:cNvPr>
          <p:cNvSpPr/>
          <p:nvPr/>
        </p:nvSpPr>
        <p:spPr>
          <a:xfrm>
            <a:off x="729671" y="593606"/>
            <a:ext cx="7564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Power-law (Gamma) transformations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C99829-B379-4FFE-B750-82E132E59036}"/>
              </a:ext>
            </a:extLst>
          </p:cNvPr>
          <p:cNvSpPr/>
          <p:nvPr/>
        </p:nvSpPr>
        <p:spPr>
          <a:xfrm>
            <a:off x="729671" y="28379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36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en-US" sz="2800" b="1" i="1" baseline="30000" dirty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are positive constants.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ED3EC70-D39F-44AE-8687-B1C27546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580" y="1623460"/>
            <a:ext cx="23155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</a:rPr>
              <a:t>= </a:t>
            </a:r>
            <a:r>
              <a:rPr lang="en-US" altLang="en-US" sz="4800" b="1" dirty="0" err="1">
                <a:latin typeface="Times New Roman" panose="02020603050405020304" pitchFamily="18" charset="0"/>
              </a:rPr>
              <a:t>c</a:t>
            </a:r>
            <a:r>
              <a:rPr lang="en-US" altLang="en-US" sz="48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4800" b="1" i="1" baseline="30000" dirty="0">
                <a:latin typeface="Times New Roman" panose="02020603050405020304" pitchFamily="18" charset="0"/>
                <a:sym typeface="Symbol" panose="05050102010706020507" pitchFamily="18" charset="2"/>
              </a:rPr>
              <a:t></a:t>
            </a:r>
            <a:endParaRPr lang="en-US" altLang="en-US" sz="4800" b="1" dirty="0">
              <a:latin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9D92C6A-DB57-4DD1-94AA-3B702299C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30764"/>
            <a:ext cx="5787818" cy="411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CC25E8-D8A0-4DC8-AAB2-F55A0F627013}"/>
              </a:ext>
            </a:extLst>
          </p:cNvPr>
          <p:cNvSpPr/>
          <p:nvPr/>
        </p:nvSpPr>
        <p:spPr>
          <a:xfrm>
            <a:off x="167148" y="5341064"/>
            <a:ext cx="5928852" cy="646331"/>
          </a:xfrm>
          <a:prstGeom prst="rect">
            <a:avLst/>
          </a:prstGeom>
          <a:ln w="412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curves generated with values of </a:t>
            </a:r>
            <a:r>
              <a:rPr lang="en-US" sz="1600" b="0" i="0" u="none" strike="noStrike" baseline="0" dirty="0">
                <a:solidFill>
                  <a:srgbClr val="0000FF"/>
                </a:solidFill>
                <a:latin typeface="Symbol" panose="05050102010706020507" pitchFamily="18" charset="2"/>
              </a:rPr>
              <a:t>g 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Symbol" panose="05050102010706020507" pitchFamily="18" charset="2"/>
              </a:rPr>
              <a:t>&gt; 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have exactly the opposite effect as those generated with values of </a:t>
            </a:r>
            <a:r>
              <a:rPr lang="en-US" sz="1600" b="0" i="0" u="none" strike="noStrike" baseline="0" dirty="0">
                <a:solidFill>
                  <a:srgbClr val="0000FF"/>
                </a:solidFill>
                <a:latin typeface="Symbol" panose="05050102010706020507" pitchFamily="18" charset="2"/>
              </a:rPr>
              <a:t>g 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Symbol" panose="05050102010706020507" pitchFamily="18" charset="2"/>
              </a:rPr>
              <a:t>&lt; 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1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>
            <a:extLst>
              <a:ext uri="{FF2B5EF4-FFF2-40B4-BE49-F238E27FC236}">
                <a16:creationId xmlns:a16="http://schemas.microsoft.com/office/drawing/2014/main" id="{4334B11C-E49C-4F1B-B291-1F22039AF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6" y="1574800"/>
            <a:ext cx="5033963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2BE70514-67D4-49C5-8921-8BEB445BA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" y="223116"/>
            <a:ext cx="8066088" cy="65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Power-Law Transformations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77AB4013-674F-43B9-8552-E97494261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4" y="5127626"/>
            <a:ext cx="1062037" cy="8350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c=1</a:t>
            </a:r>
          </a:p>
          <a:p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 = 0.4</a:t>
            </a: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45DEE9E7-3447-4C96-87F0-05F1C5EEC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5343526"/>
            <a:ext cx="1062038" cy="8350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c=1</a:t>
            </a:r>
          </a:p>
          <a:p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 = 0.3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C4A8D05F-11D4-4DF5-860B-F54BAE3A6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675" y="1341439"/>
            <a:ext cx="1062038" cy="8350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c=1</a:t>
            </a:r>
          </a:p>
          <a:p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 = 0.6</a:t>
            </a:r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46DE83A5-62E7-4174-B21C-79674C85FF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1564" y="5516563"/>
            <a:ext cx="504825" cy="36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id="{F736FB42-29FE-4330-A099-8502C4B27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8" y="5661025"/>
            <a:ext cx="468312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6" name="Line 10">
            <a:extLst>
              <a:ext uri="{FF2B5EF4-FFF2-40B4-BE49-F238E27FC236}">
                <a16:creationId xmlns:a16="http://schemas.microsoft.com/office/drawing/2014/main" id="{305E4261-398E-43D8-AEC2-69AD0D1B59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2126" y="1771650"/>
            <a:ext cx="936625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>
            <a:extLst>
              <a:ext uri="{FF2B5EF4-FFF2-40B4-BE49-F238E27FC236}">
                <a16:creationId xmlns:a16="http://schemas.microsoft.com/office/drawing/2014/main" id="{FD7390FB-7AC1-487F-8838-8545E57C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4" y="1557339"/>
            <a:ext cx="63404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>
            <a:extLst>
              <a:ext uri="{FF2B5EF4-FFF2-40B4-BE49-F238E27FC236}">
                <a16:creationId xmlns:a16="http://schemas.microsoft.com/office/drawing/2014/main" id="{51BD6DAB-26AA-453C-A78B-01844F2FD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8" y="218060"/>
            <a:ext cx="8066088" cy="6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Power-Law Transformations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517D58AF-658E-4FE5-A547-A20CE7A2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2492376"/>
            <a:ext cx="833438" cy="8350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c=1</a:t>
            </a:r>
          </a:p>
          <a:p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 = 3</a:t>
            </a:r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C1758AAD-5387-4961-9ECB-665E522D82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96338" y="2889251"/>
            <a:ext cx="539750" cy="3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F32CCA3A-4359-4A8C-84CF-16868B04C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5013326"/>
            <a:ext cx="833438" cy="8350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c=1</a:t>
            </a:r>
          </a:p>
          <a:p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 = 5</a:t>
            </a:r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97F5DBA5-B7C3-4313-8FB9-0B2CB2FAEC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2850" y="5408614"/>
            <a:ext cx="539750" cy="3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F0DD9505-1FAD-4C31-8139-1CFAB1EC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4905376"/>
            <a:ext cx="833437" cy="8350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c=1</a:t>
            </a:r>
          </a:p>
          <a:p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 = 4</a:t>
            </a:r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id="{2D30CC0A-DB8A-498C-8D31-FE3EFB578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5302250"/>
            <a:ext cx="647700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F9568BED-2472-4331-81DD-61793A06DD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6145" y="1665289"/>
            <a:ext cx="8846705" cy="4435475"/>
          </a:xfrm>
          <a:noFill/>
        </p:spPr>
        <p:txBody>
          <a:bodyPr/>
          <a:lstStyle/>
          <a:p>
            <a:pPr eaLnBrk="1" hangingPunct="1">
              <a:buSzTx/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Advantage</a:t>
            </a:r>
          </a:p>
          <a:p>
            <a:pPr lvl="1" eaLnBrk="1" hangingPunct="1">
              <a:buSzTx/>
              <a:buFontTx/>
              <a:buChar char="•"/>
            </a:pPr>
            <a:r>
              <a:rPr lang="en-US" altLang="en-US" dirty="0"/>
              <a:t>Arbitrarily complex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Disadvantage</a:t>
            </a:r>
          </a:p>
          <a:p>
            <a:pPr lvl="1" eaLnBrk="1" hangingPunct="1">
              <a:buSzTx/>
              <a:buFontTx/>
              <a:buChar char="•"/>
            </a:pPr>
            <a:r>
              <a:rPr lang="en-US" altLang="en-US" dirty="0"/>
              <a:t>More user input</a:t>
            </a:r>
          </a:p>
          <a:p>
            <a:pPr lvl="1" eaLnBrk="1" hangingPunct="1">
              <a:buSzTx/>
              <a:buFontTx/>
              <a:buChar char="•"/>
            </a:pPr>
            <a:endParaRPr lang="en-US" altLang="en-US" dirty="0"/>
          </a:p>
          <a:p>
            <a:pPr marL="457200" lvl="1" indent="0" eaLnBrk="1" hangingPunct="1">
              <a:buSzTx/>
              <a:buNone/>
            </a:pPr>
            <a:endParaRPr lang="en-US" altLang="en-US" dirty="0"/>
          </a:p>
          <a:p>
            <a:pPr eaLnBrk="1" hangingPunct="1">
              <a:buSzTx/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</a:rPr>
              <a:t>Type of Transformations</a:t>
            </a:r>
          </a:p>
          <a:p>
            <a:pPr lvl="1" eaLnBrk="1" hangingPunct="1">
              <a:buSzTx/>
              <a:buFontTx/>
              <a:buChar char="•"/>
            </a:pPr>
            <a:r>
              <a:rPr lang="en-US" altLang="en-US" dirty="0"/>
              <a:t>Contrast stretching</a:t>
            </a:r>
          </a:p>
          <a:p>
            <a:pPr lvl="1" eaLnBrk="1" hangingPunct="1">
              <a:buSzTx/>
              <a:buFontTx/>
              <a:buChar char="•"/>
            </a:pPr>
            <a:r>
              <a:rPr lang="en-US" altLang="en-US" dirty="0"/>
              <a:t>Gray-level slicing</a:t>
            </a:r>
          </a:p>
          <a:p>
            <a:pPr lvl="1" eaLnBrk="1" hangingPunct="1">
              <a:buSzTx/>
              <a:buFontTx/>
              <a:buChar char="•"/>
            </a:pPr>
            <a:r>
              <a:rPr lang="en-US" altLang="en-US" dirty="0"/>
              <a:t>Bit-plane slicing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98FB5035-7C10-49EC-9F16-CF5477CC1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35" y="411954"/>
            <a:ext cx="9774815" cy="6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Verdana" panose="020B0604030504040204" pitchFamily="34" charset="0"/>
              </a:rPr>
              <a:t>Piecewise-Linear Transformation Functions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5E553C4-9274-4D8D-857B-2AA3F8F76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29" y="443490"/>
            <a:ext cx="9896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IE" altLang="et-EE" sz="3600" dirty="0">
                <a:solidFill>
                  <a:srgbClr val="FF0000"/>
                </a:solidFill>
              </a:rPr>
              <a:t>Contrast Enhancement</a:t>
            </a:r>
            <a:endParaRPr lang="en-US" altLang="et-EE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CC52A76-F644-46D6-AEF0-DEA170267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35" y="1932853"/>
            <a:ext cx="1058487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657600" indent="-3657600" algn="just">
              <a:spcBef>
                <a:spcPct val="50000"/>
              </a:spcBef>
            </a:pPr>
            <a:r>
              <a:rPr lang="en-US" altLang="et-EE" sz="2800" dirty="0">
                <a:solidFill>
                  <a:srgbClr val="FF0000"/>
                </a:solidFill>
                <a:cs typeface="Arial" panose="020B0604020202020204" pitchFamily="34" charset="0"/>
              </a:rPr>
              <a:t>Contrast Stretching: </a:t>
            </a:r>
            <a:r>
              <a:rPr lang="en-US" altLang="et-EE" sz="2200" dirty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altLang="et-EE" sz="2400" b="0" dirty="0">
                <a:cs typeface="Arial" panose="020B0604020202020204" pitchFamily="34" charset="0"/>
              </a:rPr>
              <a:t>improves the contrast in an image by stretching the range of intensity values to span a desired range of values.</a:t>
            </a:r>
            <a:endParaRPr lang="en-US" altLang="et-EE" sz="2200" b="0" dirty="0"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E8E0A3-EC6A-4C45-996C-3E15851AD438}"/>
              </a:ext>
            </a:extLst>
          </p:cNvPr>
          <p:cNvSpPr/>
          <p:nvPr/>
        </p:nvSpPr>
        <p:spPr>
          <a:xfrm>
            <a:off x="822035" y="4037769"/>
            <a:ext cx="10176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Contrast-stretching transformation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is a process that expands the range of intensity levels in an image so that it spans the full intensity range of the recording medium or display device.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9141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D77A3DDA-9633-4B97-8204-EACAED3C2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595" y="2357659"/>
            <a:ext cx="3691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t-EE" dirty="0">
                <a:latin typeface="+mn-lt"/>
              </a:rPr>
              <a:t>Converts to black &amp; white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FC3DE0B7-3C1F-40E0-99FA-88675A2561CF}"/>
              </a:ext>
            </a:extLst>
          </p:cNvPr>
          <p:cNvSpPr txBox="1"/>
          <p:nvPr/>
        </p:nvSpPr>
        <p:spPr>
          <a:xfrm>
            <a:off x="2146033" y="875878"/>
            <a:ext cx="6747373" cy="1127549"/>
          </a:xfrm>
          <a:prstGeom prst="rect">
            <a:avLst/>
          </a:prstGeom>
        </p:spPr>
        <p:txBody>
          <a:bodyPr vert="horz" wrap="square" lIns="0" tIns="89087" rIns="0" bIns="0" rtlCol="0">
            <a:spAutoFit/>
          </a:bodyPr>
          <a:lstStyle/>
          <a:p>
            <a:pPr marR="4483" algn="ctr">
              <a:spcBef>
                <a:spcPts val="702"/>
              </a:spcBef>
            </a:pPr>
            <a:r>
              <a:rPr sz="3600" b="1" spc="-427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600" i="1" spc="-427" dirty="0">
                <a:latin typeface="Arial"/>
                <a:cs typeface="Arial"/>
              </a:rPr>
              <a:t> </a:t>
            </a:r>
            <a:r>
              <a:rPr lang="en-US" sz="3600" i="1" spc="-427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=</a:t>
            </a:r>
            <a:r>
              <a:rPr sz="3600" i="1" spc="137" dirty="0">
                <a:latin typeface="Arial"/>
                <a:cs typeface="Arial"/>
              </a:rPr>
              <a:t> </a:t>
            </a:r>
            <a:r>
              <a:rPr sz="3600" b="1" spc="-115" dirty="0">
                <a:latin typeface="Arial"/>
                <a:cs typeface="Arial"/>
              </a:rPr>
              <a:t>T</a:t>
            </a:r>
            <a:r>
              <a:rPr sz="3600" i="1" spc="-115" dirty="0">
                <a:latin typeface="Arial"/>
                <a:cs typeface="Arial"/>
              </a:rPr>
              <a:t>(</a:t>
            </a:r>
            <a:r>
              <a:rPr sz="3600" b="1" i="1" spc="-1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600" i="1" spc="-115" dirty="0">
                <a:latin typeface="Arial"/>
                <a:cs typeface="Arial"/>
              </a:rPr>
              <a:t>)</a:t>
            </a:r>
            <a:endParaRPr lang="en-US" sz="3600" i="1" spc="-115" dirty="0">
              <a:latin typeface="Arial"/>
              <a:cs typeface="Arial"/>
            </a:endParaRPr>
          </a:p>
          <a:p>
            <a:pPr marR="4483" algn="ctr">
              <a:spcBef>
                <a:spcPts val="702"/>
              </a:spcBef>
            </a:pPr>
            <a:endParaRPr sz="2559" dirty="0"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4FAE98-63C2-4EDB-84DC-CED2885924FC}"/>
              </a:ext>
            </a:extLst>
          </p:cNvPr>
          <p:cNvSpPr/>
          <p:nvPr/>
        </p:nvSpPr>
        <p:spPr>
          <a:xfrm>
            <a:off x="3016306" y="1818761"/>
            <a:ext cx="133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150" dirty="0">
                <a:latin typeface="Arial"/>
                <a:cs typeface="Arial"/>
              </a:rPr>
              <a:t>Intensity </a:t>
            </a:r>
            <a:r>
              <a:rPr lang="en-US" spc="-66" dirty="0">
                <a:latin typeface="Arial"/>
                <a:cs typeface="Arial"/>
              </a:rPr>
              <a:t>of </a:t>
            </a:r>
            <a:r>
              <a:rPr lang="en-US" b="1" spc="-18" dirty="0">
                <a:latin typeface="Arial"/>
                <a:cs typeface="Arial"/>
              </a:rPr>
              <a:t>g</a:t>
            </a:r>
            <a:r>
              <a:rPr lang="en-US" spc="-18" dirty="0"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E2EF1A-4F90-4164-8776-AA629A3C7C80}"/>
              </a:ext>
            </a:extLst>
          </p:cNvPr>
          <p:cNvSpPr/>
          <p:nvPr/>
        </p:nvSpPr>
        <p:spPr>
          <a:xfrm>
            <a:off x="6679371" y="1836283"/>
            <a:ext cx="1255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150" dirty="0">
                <a:latin typeface="Arial"/>
                <a:cs typeface="Arial"/>
              </a:rPr>
              <a:t>Intensity </a:t>
            </a:r>
            <a:r>
              <a:rPr lang="en-US" spc="-66" dirty="0">
                <a:latin typeface="Arial"/>
                <a:cs typeface="Arial"/>
              </a:rPr>
              <a:t>of </a:t>
            </a:r>
            <a:r>
              <a:rPr lang="en-US" b="1" spc="-441" dirty="0">
                <a:latin typeface="Arial"/>
                <a:cs typeface="Arial"/>
              </a:rPr>
              <a:t>f </a:t>
            </a:r>
            <a:endParaRPr lang="en-US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A4C7BD-E7B5-4011-9C01-AB6C305B03EF}"/>
              </a:ext>
            </a:extLst>
          </p:cNvPr>
          <p:cNvCxnSpPr/>
          <p:nvPr/>
        </p:nvCxnSpPr>
        <p:spPr>
          <a:xfrm flipV="1">
            <a:off x="3864077" y="1439652"/>
            <a:ext cx="973394" cy="342075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F959DB-F645-4629-87F8-3C2038F8D3AC}"/>
              </a:ext>
            </a:extLst>
          </p:cNvPr>
          <p:cNvCxnSpPr>
            <a:cxnSpLocks/>
          </p:cNvCxnSpPr>
          <p:nvPr/>
        </p:nvCxnSpPr>
        <p:spPr>
          <a:xfrm flipH="1" flipV="1">
            <a:off x="6019659" y="1457023"/>
            <a:ext cx="931747" cy="375367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4EC414-D4A2-4B4E-8FA2-9FA5B37F143D}"/>
              </a:ext>
            </a:extLst>
          </p:cNvPr>
          <p:cNvGrpSpPr/>
          <p:nvPr/>
        </p:nvGrpSpPr>
        <p:grpSpPr>
          <a:xfrm>
            <a:off x="2407613" y="2656289"/>
            <a:ext cx="9313502" cy="4143751"/>
            <a:chOff x="2407613" y="2656289"/>
            <a:chExt cx="9313502" cy="4143751"/>
          </a:xfrm>
        </p:grpSpPr>
        <p:pic>
          <p:nvPicPr>
            <p:cNvPr id="3" name="Picture 9">
              <a:extLst>
                <a:ext uri="{FF2B5EF4-FFF2-40B4-BE49-F238E27FC236}">
                  <a16:creationId xmlns:a16="http://schemas.microsoft.com/office/drawing/2014/main" id="{A336D5F4-EB74-484F-9C59-BA7996333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31"/>
            <a:stretch>
              <a:fillRect/>
            </a:stretch>
          </p:blipFill>
          <p:spPr bwMode="auto">
            <a:xfrm>
              <a:off x="2407613" y="2656289"/>
              <a:ext cx="7170494" cy="3358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CC7CDC2D-4FC8-4468-ADE4-7A3AC3E922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1919">
              <a:off x="3744142" y="3450107"/>
              <a:ext cx="407051" cy="1805017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tr-TR" altLang="et-EE"/>
            </a:p>
          </p:txBody>
        </p:sp>
        <p:sp>
          <p:nvSpPr>
            <p:cNvPr id="5" name="Line 11">
              <a:extLst>
                <a:ext uri="{FF2B5EF4-FFF2-40B4-BE49-F238E27FC236}">
                  <a16:creationId xmlns:a16="http://schemas.microsoft.com/office/drawing/2014/main" id="{569CA1E6-1633-42DD-B526-ABE0F0DB6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127" y="4414981"/>
              <a:ext cx="889719" cy="17011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C4A020CD-26B6-44F5-9C4D-60A171F8B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5592" y="6153709"/>
              <a:ext cx="43056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t-EE" sz="1800" dirty="0">
                  <a:latin typeface="+mn-lt"/>
                </a:rPr>
                <a:t>Linear Part contributes to the contrast stretching</a:t>
              </a:r>
            </a:p>
          </p:txBody>
        </p:sp>
        <p:sp>
          <p:nvSpPr>
            <p:cNvPr id="7" name="Line 13">
              <a:extLst>
                <a:ext uri="{FF2B5EF4-FFF2-40B4-BE49-F238E27FC236}">
                  <a16:creationId xmlns:a16="http://schemas.microsoft.com/office/drawing/2014/main" id="{038D985A-DC2B-425A-9ECD-6ED819284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54473" y="2665529"/>
              <a:ext cx="640384" cy="5265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7256254B-5242-423C-9789-D92418BFC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6715" y="4869142"/>
              <a:ext cx="218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 b="1" dirty="0">
                  <a:cs typeface="Tahoma" panose="020B0604030504040204" pitchFamily="34" charset="0"/>
                </a:rPr>
                <a:t>Thresholding</a:t>
              </a:r>
            </a:p>
          </p:txBody>
        </p: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7B8E99F0-A9E9-4002-8C44-7727C44CA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64" y="4330636"/>
            <a:ext cx="1743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 dirty="0">
                <a:cs typeface="Tahoma" panose="020B0604030504040204" pitchFamily="34" charset="0"/>
              </a:rPr>
              <a:t>Contrast</a:t>
            </a:r>
          </a:p>
          <a:p>
            <a:pPr algn="ctr"/>
            <a:r>
              <a:rPr lang="en-US" altLang="en-US" sz="2400" b="1" dirty="0">
                <a:cs typeface="Tahoma" panose="020B0604030504040204" pitchFamily="34" charset="0"/>
              </a:rPr>
              <a:t>stretching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DD5C4AB8-5DAB-4AB8-A4B0-2576B1C3FEBE}"/>
              </a:ext>
            </a:extLst>
          </p:cNvPr>
          <p:cNvSpPr txBox="1">
            <a:spLocks/>
          </p:cNvSpPr>
          <p:nvPr/>
        </p:nvSpPr>
        <p:spPr>
          <a:xfrm>
            <a:off x="483161" y="295882"/>
            <a:ext cx="3325744" cy="607719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06">
              <a:lnSpc>
                <a:spcPct val="100000"/>
              </a:lnSpc>
              <a:spcBef>
                <a:spcPts val="79"/>
              </a:spcBef>
            </a:pPr>
            <a:r>
              <a:rPr lang="en-US" sz="3883" b="1" spc="-256">
                <a:solidFill>
                  <a:srgbClr val="FF0000"/>
                </a:solidFill>
                <a:latin typeface="Arial"/>
                <a:cs typeface="Arial"/>
              </a:rPr>
              <a:t>Transformation</a:t>
            </a:r>
            <a:endParaRPr lang="en-US" sz="3883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9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id="{E4E67FF3-5535-4C3A-8A25-F42C38865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857" y="1592263"/>
            <a:ext cx="91931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cs typeface="Tahoma" panose="020B0604030504040204" pitchFamily="34" charset="0"/>
              </a:rPr>
              <a:t>The principal objective of enhancement is to process an images so that the result is more suitable than the original image for a </a:t>
            </a:r>
            <a:r>
              <a:rPr lang="en-US" altLang="en-US" sz="2400" b="1" i="1" u="sng" dirty="0">
                <a:solidFill>
                  <a:srgbClr val="0000FF"/>
                </a:solidFill>
                <a:cs typeface="Tahoma" panose="020B0604030504040204" pitchFamily="34" charset="0"/>
              </a:rPr>
              <a:t>SPECIFIC</a:t>
            </a:r>
            <a:r>
              <a:rPr lang="en-US" altLang="en-US" sz="2400" b="1" dirty="0">
                <a:cs typeface="Tahoma" panose="020B0604030504040204" pitchFamily="34" charset="0"/>
              </a:rPr>
              <a:t> application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8315CE68-76F8-4538-9A87-D13974EE3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688" y="3465244"/>
            <a:ext cx="52100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0000FF"/>
                </a:solidFill>
                <a:cs typeface="Tahoma" panose="020B0604030504040204" pitchFamily="34" charset="0"/>
              </a:rPr>
              <a:t>Category of image enhancement</a:t>
            </a:r>
          </a:p>
          <a:p>
            <a:endParaRPr lang="en-US" altLang="en-US" sz="2400" b="1" dirty="0">
              <a:solidFill>
                <a:srgbClr val="0000FF"/>
              </a:solidFill>
              <a:cs typeface="Tahoma" panose="020B060403050404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2400" b="1" dirty="0">
                <a:cs typeface="Tahoma" panose="020B0604030504040204" pitchFamily="34" charset="0"/>
              </a:rPr>
              <a:t>   Spatial domain</a:t>
            </a:r>
          </a:p>
          <a:p>
            <a:pPr lvl="1">
              <a:buFontTx/>
              <a:buChar char="•"/>
            </a:pPr>
            <a:r>
              <a:rPr lang="en-US" altLang="en-US" sz="2400" b="1" dirty="0">
                <a:cs typeface="Tahoma" panose="020B0604030504040204" pitchFamily="34" charset="0"/>
              </a:rPr>
              <a:t>   Frequency domain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DBB3F2FE-372D-483F-BFEE-CC37385D4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26" y="412955"/>
            <a:ext cx="3323303" cy="73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</a:rPr>
              <a:t>Objective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D76D45-750A-4355-A2BB-24A8B73555C3}"/>
              </a:ext>
            </a:extLst>
          </p:cNvPr>
          <p:cNvSpPr/>
          <p:nvPr/>
        </p:nvSpPr>
        <p:spPr>
          <a:xfrm>
            <a:off x="600363" y="3965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Contrast stretching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90656-FAA9-4C1F-81DE-6CDB9D6C4F5B}"/>
              </a:ext>
            </a:extLst>
          </p:cNvPr>
          <p:cNvSpPr/>
          <p:nvPr/>
        </p:nvSpPr>
        <p:spPr>
          <a:xfrm>
            <a:off x="969819" y="1366315"/>
            <a:ext cx="87468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Low contrast images can result from poor illumination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61751-73DC-46A2-A84C-30B7A51F6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418" y="2166534"/>
            <a:ext cx="3786079" cy="37860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11FB1C-4CE7-4CB4-83BF-741DCF48C470}"/>
              </a:ext>
            </a:extLst>
          </p:cNvPr>
          <p:cNvSpPr/>
          <p:nvPr/>
        </p:nvSpPr>
        <p:spPr>
          <a:xfrm>
            <a:off x="2060437" y="6092110"/>
            <a:ext cx="2062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Low contrast image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3DD69D-5AFE-4EF7-AF81-E0741C7FC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331" y="1962854"/>
            <a:ext cx="5372850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62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>
            <a:extLst>
              <a:ext uri="{FF2B5EF4-FFF2-40B4-BE49-F238E27FC236}">
                <a16:creationId xmlns:a16="http://schemas.microsoft.com/office/drawing/2014/main" id="{E32F37B5-686D-4DA7-A227-68637951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976438"/>
            <a:ext cx="58039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>
            <a:extLst>
              <a:ext uri="{FF2B5EF4-FFF2-40B4-BE49-F238E27FC236}">
                <a16:creationId xmlns:a16="http://schemas.microsoft.com/office/drawing/2014/main" id="{B5CB7549-3ED3-4BDC-9D1B-DBA6F2399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73" y="148216"/>
            <a:ext cx="8066088" cy="67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Contrast Stretching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8F1F2140-36B6-4B05-8C17-8A7019F93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93" y="1242129"/>
            <a:ext cx="10225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cs typeface="Tahoma" panose="020B0604030504040204" pitchFamily="34" charset="0"/>
              </a:rPr>
              <a:t>Objective</a:t>
            </a:r>
            <a:r>
              <a:rPr lang="en-US" altLang="en-US" sz="2400" dirty="0">
                <a:cs typeface="Tahoma" panose="020B0604030504040204" pitchFamily="34" charset="0"/>
              </a:rPr>
              <a:t>: Increase the dynamic range of the gray levels in the image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97BDD776-615A-4767-B9DE-6CE238399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55" y="3573464"/>
            <a:ext cx="436764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 b="1" dirty="0">
                <a:cs typeface="Tahoma" panose="020B0604030504040204" pitchFamily="34" charset="0"/>
              </a:rPr>
              <a:t>Causes for poor image</a:t>
            </a:r>
          </a:p>
          <a:p>
            <a:pPr lvl="1"/>
            <a:r>
              <a:rPr lang="en-US" altLang="en-US" sz="2000" dirty="0">
                <a:cs typeface="Tahoma" panose="020B0604030504040204" pitchFamily="34" charset="0"/>
              </a:rPr>
              <a:t>-Poor illumination</a:t>
            </a:r>
          </a:p>
          <a:p>
            <a:pPr lvl="1"/>
            <a:r>
              <a:rPr lang="en-US" altLang="en-US" sz="2000" dirty="0">
                <a:cs typeface="Tahoma" panose="020B0604030504040204" pitchFamily="34" charset="0"/>
              </a:rPr>
              <a:t>-Wrong lens aperture</a:t>
            </a:r>
          </a:p>
          <a:p>
            <a:pPr lvl="1"/>
            <a:r>
              <a:rPr lang="en-US" altLang="en-US" sz="2000" dirty="0">
                <a:cs typeface="Tahoma" panose="020B0604030504040204" pitchFamily="34" charset="0"/>
              </a:rPr>
              <a:t>-Wrong shutter speed</a:t>
            </a:r>
          </a:p>
          <a:p>
            <a:pPr lvl="1" eaLnBrk="1" hangingPunct="1"/>
            <a:r>
              <a:rPr lang="en-US" altLang="en-US" sz="2000" dirty="0"/>
              <a:t>-Lack of dynamic range in the imaging sensor</a:t>
            </a:r>
          </a:p>
          <a:p>
            <a:endParaRPr lang="en-US" altLang="en-US" sz="2000" dirty="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F5D546-A19D-47DE-9641-54E552651E05}"/>
              </a:ext>
            </a:extLst>
          </p:cNvPr>
          <p:cNvSpPr/>
          <p:nvPr/>
        </p:nvSpPr>
        <p:spPr>
          <a:xfrm>
            <a:off x="1263445" y="2013606"/>
            <a:ext cx="9665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The process of highlighting a specific range of intensities in an image often called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intensity-level slicing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49CFE4-ECF2-4EFF-A79D-81C8BBDAE23A}"/>
              </a:ext>
            </a:extLst>
          </p:cNvPr>
          <p:cNvSpPr/>
          <p:nvPr/>
        </p:nvSpPr>
        <p:spPr>
          <a:xfrm>
            <a:off x="531019" y="619121"/>
            <a:ext cx="5902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IE" altLang="et-EE" sz="3200" b="1" dirty="0">
                <a:solidFill>
                  <a:srgbClr val="FF0000"/>
                </a:solidFill>
              </a:rPr>
              <a:t>Piecewise-Linear Transformations</a:t>
            </a:r>
            <a:endParaRPr lang="en-US" altLang="et-E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58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7CF9F09-170B-486E-8118-3F24C165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Gray-level Slicing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65BF4795-DC64-4A89-A1BC-24BADCF7A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58" y="1524001"/>
            <a:ext cx="10835148" cy="4602163"/>
          </a:xfrm>
        </p:spPr>
        <p:txBody>
          <a:bodyPr>
            <a:normAutofit/>
          </a:bodyPr>
          <a:lstStyle/>
          <a:p>
            <a:pPr algn="just"/>
            <a:r>
              <a:rPr lang="en-US" altLang="en-US" dirty="0"/>
              <a:t>This technique is used to highlight a specific range of gray levels in a given image. It can be implemented in several ways, but the two basic themes are:</a:t>
            </a:r>
          </a:p>
          <a:p>
            <a:pPr lvl="1" algn="just"/>
            <a:r>
              <a:rPr lang="en-US" altLang="en-US" sz="2800" dirty="0"/>
              <a:t>One approach is to display a high value for all gray levels in the range of interest and a low value for all other gray levels. This transformation, shown in Fig 3.11 (a), produces a binary image.</a:t>
            </a:r>
          </a:p>
          <a:p>
            <a:pPr lvl="1" algn="just"/>
            <a:r>
              <a:rPr lang="en-US" altLang="en-US" sz="2800" dirty="0"/>
              <a:t>The second approach, based on the transformation shown in Fig 3.11 (b), brightens the desired range of gray levels but preserves gray levels unchanged.</a:t>
            </a:r>
          </a:p>
          <a:p>
            <a:pPr lvl="1" algn="just"/>
            <a:r>
              <a:rPr lang="en-US" altLang="en-US" sz="2800" dirty="0"/>
              <a:t>Fig 3.11 (c) shows a gray scale image, and fig 3.11 (d) shows the result of using the transformation in Fig 3.11 (a).</a:t>
            </a:r>
          </a:p>
          <a:p>
            <a:pPr lvl="1" algn="just">
              <a:buFontTx/>
              <a:buNone/>
            </a:pPr>
            <a:endParaRPr lang="en-US" altLang="en-US" sz="2000" dirty="0"/>
          </a:p>
          <a:p>
            <a:pPr lvl="1" algn="just"/>
            <a:endParaRPr lang="en-US" alt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084A369-A748-457E-B561-839C12C8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50" y="269066"/>
            <a:ext cx="747221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IE" altLang="et-EE" sz="3200" dirty="0">
                <a:solidFill>
                  <a:srgbClr val="FF0000"/>
                </a:solidFill>
              </a:rPr>
              <a:t>Piecewise-Linear Transformations</a:t>
            </a:r>
            <a:endParaRPr lang="en-US" altLang="et-EE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2CAB8364-D768-44E8-8A07-9A144D0D1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9237" y="928452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t-EE" dirty="0">
                <a:solidFill>
                  <a:srgbClr val="FF0000"/>
                </a:solidFill>
                <a:latin typeface="+mn-lt"/>
              </a:rPr>
              <a:t>grey-level slicing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FECCD241-DA95-4784-9C96-95ECAFE26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0" b="47775"/>
          <a:stretch>
            <a:fillRect/>
          </a:stretch>
        </p:blipFill>
        <p:spPr bwMode="auto">
          <a:xfrm>
            <a:off x="2628812" y="1353902"/>
            <a:ext cx="70850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60C78D9E-2E95-49E0-A5E5-99CCA2E9C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9980" y="2601928"/>
            <a:ext cx="1676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t-EE" sz="1800" dirty="0">
                <a:latin typeface="+mn-lt"/>
              </a:rPr>
              <a:t>Other pixel values are preserved</a:t>
            </a: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E0260CE9-7EE0-4DBB-A86E-F954570204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5412" y="2950927"/>
            <a:ext cx="1487487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23">
            <a:extLst>
              <a:ext uri="{FF2B5EF4-FFF2-40B4-BE49-F238E27FC236}">
                <a16:creationId xmlns:a16="http://schemas.microsoft.com/office/drawing/2014/main" id="{ED6D3808-648D-47DC-8E82-2B4446782DB5}"/>
              </a:ext>
            </a:extLst>
          </p:cNvPr>
          <p:cNvSpPr>
            <a:spLocks/>
          </p:cNvSpPr>
          <p:nvPr/>
        </p:nvSpPr>
        <p:spPr bwMode="auto">
          <a:xfrm rot="13545148">
            <a:off x="8678774" y="1430102"/>
            <a:ext cx="279400" cy="1879600"/>
          </a:xfrm>
          <a:prstGeom prst="leftBrace">
            <a:avLst>
              <a:gd name="adj1" fmla="val 43198"/>
              <a:gd name="adj2" fmla="val 16667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tr-TR" altLang="et-EE"/>
          </a:p>
        </p:txBody>
      </p:sp>
      <p:sp>
        <p:nvSpPr>
          <p:cNvPr id="8" name="AutoShape 30">
            <a:extLst>
              <a:ext uri="{FF2B5EF4-FFF2-40B4-BE49-F238E27FC236}">
                <a16:creationId xmlns:a16="http://schemas.microsoft.com/office/drawing/2014/main" id="{AEB02D7D-5E48-4A98-93E8-8885AAEF4CD9}"/>
              </a:ext>
            </a:extLst>
          </p:cNvPr>
          <p:cNvSpPr>
            <a:spLocks/>
          </p:cNvSpPr>
          <p:nvPr/>
        </p:nvSpPr>
        <p:spPr bwMode="auto">
          <a:xfrm rot="13545148">
            <a:off x="7005550" y="3516077"/>
            <a:ext cx="222250" cy="1076325"/>
          </a:xfrm>
          <a:prstGeom prst="leftBrace">
            <a:avLst>
              <a:gd name="adj1" fmla="val 41837"/>
              <a:gd name="adj2" fmla="val 52310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tr-TR" altLang="et-EE"/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7D405D26-E784-489B-A78E-94802021FFFC}"/>
              </a:ext>
            </a:extLst>
          </p:cNvPr>
          <p:cNvCxnSpPr>
            <a:cxnSpLocks noChangeShapeType="1"/>
            <a:stCxn id="8" idx="1"/>
          </p:cNvCxnSpPr>
          <p:nvPr/>
        </p:nvCxnSpPr>
        <p:spPr bwMode="auto">
          <a:xfrm flipV="1">
            <a:off x="7211924" y="2950927"/>
            <a:ext cx="2720975" cy="116681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19">
            <a:extLst>
              <a:ext uri="{FF2B5EF4-FFF2-40B4-BE49-F238E27FC236}">
                <a16:creationId xmlns:a16="http://schemas.microsoft.com/office/drawing/2014/main" id="{8F92FEE5-E93E-4888-97D8-37C50ECE9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299" y="1919052"/>
            <a:ext cx="642938" cy="3048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tr-TR" altLang="et-EE"/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76407EDB-90FD-47E1-A17F-6230D8F41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099" y="2528652"/>
            <a:ext cx="838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tr-TR" altLang="et-EE"/>
          </a:p>
        </p:txBody>
      </p:sp>
      <p:sp>
        <p:nvSpPr>
          <p:cNvPr id="12" name="Line 21">
            <a:extLst>
              <a:ext uri="{FF2B5EF4-FFF2-40B4-BE49-F238E27FC236}">
                <a16:creationId xmlns:a16="http://schemas.microsoft.com/office/drawing/2014/main" id="{A9643F52-52AF-4DCC-A0B8-039B28DBF3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7024" y="1298340"/>
            <a:ext cx="5172075" cy="123031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id="{74472172-34C7-4A31-A140-CCC966537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0762" y="1298340"/>
            <a:ext cx="1938337" cy="735012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06A79701-F6F8-46F7-9E3D-3FAB8D6AF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2073" y="753827"/>
            <a:ext cx="1676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t-EE" sz="1800" dirty="0">
                <a:latin typeface="+mn-lt"/>
              </a:rPr>
              <a:t>Pixel values between [A,B] are highlighted</a:t>
            </a:r>
          </a:p>
        </p:txBody>
      </p:sp>
      <p:sp>
        <p:nvSpPr>
          <p:cNvPr id="15" name="AutoShape 29">
            <a:extLst>
              <a:ext uri="{FF2B5EF4-FFF2-40B4-BE49-F238E27FC236}">
                <a16:creationId xmlns:a16="http://schemas.microsoft.com/office/drawing/2014/main" id="{F4F8BB0D-B65D-4F2A-A0D1-F78570ED3B3C}"/>
              </a:ext>
            </a:extLst>
          </p:cNvPr>
          <p:cNvSpPr>
            <a:spLocks/>
          </p:cNvSpPr>
          <p:nvPr/>
        </p:nvSpPr>
        <p:spPr bwMode="auto">
          <a:xfrm rot="16200000">
            <a:off x="3608299" y="3684352"/>
            <a:ext cx="228600" cy="1143000"/>
          </a:xfrm>
          <a:prstGeom prst="leftBrace">
            <a:avLst>
              <a:gd name="adj1" fmla="val 30556"/>
              <a:gd name="adj2" fmla="val 46593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tr-TR" altLang="et-EE"/>
          </a:p>
        </p:txBody>
      </p:sp>
      <p:sp>
        <p:nvSpPr>
          <p:cNvPr id="16" name="AutoShape 29">
            <a:extLst>
              <a:ext uri="{FF2B5EF4-FFF2-40B4-BE49-F238E27FC236}">
                <a16:creationId xmlns:a16="http://schemas.microsoft.com/office/drawing/2014/main" id="{95955AF9-9468-461E-A594-F1B1B7A84434}"/>
              </a:ext>
            </a:extLst>
          </p:cNvPr>
          <p:cNvSpPr>
            <a:spLocks/>
          </p:cNvSpPr>
          <p:nvPr/>
        </p:nvSpPr>
        <p:spPr bwMode="auto">
          <a:xfrm rot="16200000">
            <a:off x="5437099" y="3836752"/>
            <a:ext cx="228600" cy="838200"/>
          </a:xfrm>
          <a:prstGeom prst="leftBrace">
            <a:avLst>
              <a:gd name="adj1" fmla="val 30556"/>
              <a:gd name="adj2" fmla="val 46593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tr-TR" altLang="et-EE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303AE5F-9D82-408B-AB83-0D8B792046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8899" y="4370152"/>
            <a:ext cx="952500" cy="6731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3">
            <a:extLst>
              <a:ext uri="{FF2B5EF4-FFF2-40B4-BE49-F238E27FC236}">
                <a16:creationId xmlns:a16="http://schemas.microsoft.com/office/drawing/2014/main" id="{6B5D114B-EF0D-48EB-9A23-D5BE1D2F0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2599" y="4370152"/>
            <a:ext cx="876300" cy="6731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D24ED91F-6D38-4FDA-AB00-F102782D5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585" y="5043252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t-EE" sz="1800" dirty="0">
                <a:latin typeface="+mn-lt"/>
              </a:rPr>
              <a:t>Other pixel values are darkened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CA6ACB4-1D25-451F-8394-F4D994DDE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" y="4464234"/>
            <a:ext cx="2380904" cy="24081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4E163F-6722-4450-9159-292FBE290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980" y="4588499"/>
            <a:ext cx="2282783" cy="22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47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E3207C21-6997-4BF5-BF2B-C39942F8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Bit-plane Slicing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222AC0A2-21E1-43E2-AE74-0D50D7BF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723" y="1524000"/>
            <a:ext cx="10156722" cy="5029200"/>
          </a:xfrm>
        </p:spPr>
        <p:txBody>
          <a:bodyPr>
            <a:normAutofit/>
          </a:bodyPr>
          <a:lstStyle/>
          <a:p>
            <a:pPr algn="just"/>
            <a:r>
              <a:rPr lang="en-US" altLang="en-US" dirty="0"/>
              <a:t>Pixels are digital numbers, each one composed of bits. Instead of highlighting gray-level range, we could highlight the contribution made by each bit.</a:t>
            </a:r>
          </a:p>
          <a:p>
            <a:pPr algn="just"/>
            <a:r>
              <a:rPr lang="en-US" altLang="en-US" dirty="0"/>
              <a:t>This method is useful and used in image compression.</a:t>
            </a:r>
          </a:p>
          <a:p>
            <a:pPr algn="just"/>
            <a:endParaRPr lang="en-US" altLang="en-US" sz="2400" dirty="0"/>
          </a:p>
          <a:p>
            <a:pPr algn="just"/>
            <a:endParaRPr lang="en-US" altLang="en-US" sz="2400" dirty="0"/>
          </a:p>
          <a:p>
            <a:pPr algn="just"/>
            <a:endParaRPr lang="en-US" altLang="en-US" sz="2400" dirty="0"/>
          </a:p>
          <a:p>
            <a:pPr algn="just"/>
            <a:endParaRPr lang="en-US" altLang="en-US" sz="2400" dirty="0"/>
          </a:p>
          <a:p>
            <a:pPr algn="just"/>
            <a:endParaRPr lang="en-US" altLang="en-US" sz="2400" dirty="0"/>
          </a:p>
          <a:p>
            <a:pPr algn="just"/>
            <a:endParaRPr lang="en-US" altLang="en-US" sz="2400" dirty="0"/>
          </a:p>
          <a:p>
            <a:pPr algn="just"/>
            <a:r>
              <a:rPr lang="en-US" altLang="en-US" sz="2400" dirty="0"/>
              <a:t>Most significant bits contain the majority of visually significant data.</a:t>
            </a: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B2F0044C-5554-409C-9B3F-60B2F754F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1"/>
            <a:ext cx="6705600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xplain Bit Plane Slicing Techniques in Image Processing">
            <a:extLst>
              <a:ext uri="{FF2B5EF4-FFF2-40B4-BE49-F238E27FC236}">
                <a16:creationId xmlns:a16="http://schemas.microsoft.com/office/drawing/2014/main" id="{65A6CDD7-EDF4-4B26-962D-5129C850A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49" y="2166256"/>
            <a:ext cx="2273372" cy="187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xplain Bit Plane Slicing Techniques in Image Processing">
            <a:extLst>
              <a:ext uri="{FF2B5EF4-FFF2-40B4-BE49-F238E27FC236}">
                <a16:creationId xmlns:a16="http://schemas.microsoft.com/office/drawing/2014/main" id="{D125F996-130A-415B-BC62-3C0A5309E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00" y="4912405"/>
            <a:ext cx="1866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xplain Bit Plane Slicing Techniques in Image Processing">
            <a:extLst>
              <a:ext uri="{FF2B5EF4-FFF2-40B4-BE49-F238E27FC236}">
                <a16:creationId xmlns:a16="http://schemas.microsoft.com/office/drawing/2014/main" id="{7CC56D96-E0E0-406A-908B-82932C0B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45" y="4916360"/>
            <a:ext cx="1828800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Explain Bit Plane Slicing Techniques in Image Processing">
            <a:extLst>
              <a:ext uri="{FF2B5EF4-FFF2-40B4-BE49-F238E27FC236}">
                <a16:creationId xmlns:a16="http://schemas.microsoft.com/office/drawing/2014/main" id="{01F6E905-3F89-4933-91DE-07F574E4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90" y="4916360"/>
            <a:ext cx="1672129" cy="161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A0CD1743-FC34-4BE7-97A1-8D8832C99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781" y="968000"/>
            <a:ext cx="645778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 the given image has a maximum grey level of 7, it is a 3-bit image. We convert the image to binary and separate the bit planes.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31F1DCB-375D-4A8E-92CD-9D3F510A2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573" y="3494620"/>
            <a:ext cx="3852337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Separating the bit planes, we obtain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054E339-A494-4352-9E31-5D761DFDB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945" y="4469402"/>
            <a:ext cx="1752788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2. Center bit plane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823C1AA-6CD0-47D8-A9B0-A846E53FE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112" y="4469402"/>
            <a:ext cx="1154483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3 LSB Plane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49F2F2A-690F-4789-AC03-3E87AE1AF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620" y="672941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3F0668-8B20-4EC0-8D23-5BAEC518CD68}"/>
              </a:ext>
            </a:extLst>
          </p:cNvPr>
          <p:cNvSpPr/>
          <p:nvPr/>
        </p:nvSpPr>
        <p:spPr>
          <a:xfrm>
            <a:off x="3509742" y="4490435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1. MB Plane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Picture 11" descr="Explain Bit Plane Slicing Techniques in Image Processing">
            <a:extLst>
              <a:ext uri="{FF2B5EF4-FFF2-40B4-BE49-F238E27FC236}">
                <a16:creationId xmlns:a16="http://schemas.microsoft.com/office/drawing/2014/main" id="{7B29CE2B-0CB6-497A-8B88-390D02067E1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608143"/>
            <a:ext cx="2095408" cy="18278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7BF444-BE88-4773-97E9-5B46793F8183}"/>
              </a:ext>
            </a:extLst>
          </p:cNvPr>
          <p:cNvCxnSpPr/>
          <p:nvPr/>
        </p:nvCxnSpPr>
        <p:spPr>
          <a:xfrm flipH="1">
            <a:off x="4842158" y="3817785"/>
            <a:ext cx="1779181" cy="6726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F1C43F-1CE3-47C7-8BAD-0CD70566B6A8}"/>
              </a:ext>
            </a:extLst>
          </p:cNvPr>
          <p:cNvCxnSpPr>
            <a:cxnSpLocks/>
          </p:cNvCxnSpPr>
          <p:nvPr/>
        </p:nvCxnSpPr>
        <p:spPr>
          <a:xfrm>
            <a:off x="6768326" y="3847112"/>
            <a:ext cx="0" cy="61246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372C39-B0C6-4D9C-A944-13DFDFB5BDA0}"/>
              </a:ext>
            </a:extLst>
          </p:cNvPr>
          <p:cNvCxnSpPr>
            <a:cxnSpLocks/>
          </p:cNvCxnSpPr>
          <p:nvPr/>
        </p:nvCxnSpPr>
        <p:spPr>
          <a:xfrm>
            <a:off x="6849189" y="3794334"/>
            <a:ext cx="1715583" cy="5707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44142D-CC7C-4A81-822F-AA3F48E6D50F}"/>
              </a:ext>
            </a:extLst>
          </p:cNvPr>
          <p:cNvCxnSpPr/>
          <p:nvPr/>
        </p:nvCxnSpPr>
        <p:spPr>
          <a:xfrm flipH="1">
            <a:off x="8814896" y="1522066"/>
            <a:ext cx="685952" cy="6726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96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118A06-0553-4239-A55F-D43DAA6C13A2}"/>
              </a:ext>
            </a:extLst>
          </p:cNvPr>
          <p:cNvSpPr/>
          <p:nvPr/>
        </p:nvSpPr>
        <p:spPr>
          <a:xfrm>
            <a:off x="412956" y="334545"/>
            <a:ext cx="11002296" cy="5518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The three main goals of bit plane slicing is: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rgbClr val="FF0000"/>
              </a:solidFill>
              <a:effectLst/>
              <a:latin typeface="inheri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lnSpc>
                <a:spcPct val="107000"/>
              </a:lnSpc>
              <a:spcAft>
                <a:spcPts val="375"/>
              </a:spcAft>
              <a:buSzPct val="63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Converting a gray level image to a binary image.</a:t>
            </a:r>
          </a:p>
          <a:p>
            <a:pPr marL="914400" lvl="1" indent="-457200" fontAlgn="base">
              <a:lnSpc>
                <a:spcPct val="107000"/>
              </a:lnSpc>
              <a:spcAft>
                <a:spcPts val="375"/>
              </a:spcAft>
              <a:buSzPct val="63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lnSpc>
                <a:spcPct val="107000"/>
              </a:lnSpc>
              <a:spcAft>
                <a:spcPts val="375"/>
              </a:spcAft>
              <a:buSzPct val="63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Representing an image with fewer bits and corresponding the image to a smaller size</a:t>
            </a:r>
          </a:p>
          <a:p>
            <a:pPr lvl="1" fontAlgn="base">
              <a:lnSpc>
                <a:spcPct val="107000"/>
              </a:lnSpc>
              <a:spcAft>
                <a:spcPts val="375"/>
              </a:spcAft>
              <a:buSzPct val="63000"/>
              <a:tabLst>
                <a:tab pos="457200" algn="l"/>
              </a:tabLs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lnSpc>
                <a:spcPct val="107000"/>
              </a:lnSpc>
              <a:spcAft>
                <a:spcPts val="375"/>
              </a:spcAft>
              <a:buSzPct val="63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Enhancing the image by focusing.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02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>
            <a:extLst>
              <a:ext uri="{FF2B5EF4-FFF2-40B4-BE49-F238E27FC236}">
                <a16:creationId xmlns:a16="http://schemas.microsoft.com/office/drawing/2014/main" id="{709E6B54-2D20-44A4-BB0A-6369638C1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6" y="1557339"/>
            <a:ext cx="6721475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>
            <a:extLst>
              <a:ext uri="{FF2B5EF4-FFF2-40B4-BE49-F238E27FC236}">
                <a16:creationId xmlns:a16="http://schemas.microsoft.com/office/drawing/2014/main" id="{A2731A3A-EEA9-437D-AE2E-3C69C980E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73" y="258619"/>
            <a:ext cx="8066088" cy="69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Bit-Plane Slicing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>
            <a:extLst>
              <a:ext uri="{FF2B5EF4-FFF2-40B4-BE49-F238E27FC236}">
                <a16:creationId xmlns:a16="http://schemas.microsoft.com/office/drawing/2014/main" id="{D963B9A4-416C-4D96-B697-3E12713CE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657226"/>
            <a:ext cx="5526088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id="{58302D89-741D-40CB-9421-BDE299426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82" y="212436"/>
            <a:ext cx="4128654" cy="57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Bit-Plane Slicing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A99BD4-C176-4C74-B7E7-9ACACD040447}"/>
              </a:ext>
            </a:extLst>
          </p:cNvPr>
          <p:cNvSpPr txBox="1">
            <a:spLocks/>
          </p:cNvSpPr>
          <p:nvPr/>
        </p:nvSpPr>
        <p:spPr>
          <a:xfrm>
            <a:off x="990600" y="164372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Image transforms can be simple arithmetic operations on images or complex mathematical operations which convert image from one representation to another.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FF0000"/>
                </a:solidFill>
              </a:rPr>
              <a:t>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function or operator that takes an image as its input and produces an image as its output. </a:t>
            </a:r>
            <a:r>
              <a:rPr lang="en-US"/>
              <a:t>Depending </a:t>
            </a:r>
            <a:r>
              <a:rPr lang="en-US" dirty="0"/>
              <a:t>on the transform  , the input and output images  may appear entirely differently and have different interpretations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B5F8532-523B-4117-9A97-3CFFD1B33FE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25245" y="16668"/>
            <a:ext cx="10515600" cy="1212364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Image Transform</a:t>
            </a:r>
          </a:p>
        </p:txBody>
      </p:sp>
    </p:spTree>
    <p:extLst>
      <p:ext uri="{BB962C8B-B14F-4D97-AF65-F5344CB8AC3E}">
        <p14:creationId xmlns:p14="http://schemas.microsoft.com/office/powerpoint/2010/main" val="59029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FFDCDB0-CD3E-478F-9E0A-B84D4E94B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27" y="353291"/>
            <a:ext cx="5292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IE" altLang="et-EE" sz="3200" dirty="0">
                <a:solidFill>
                  <a:srgbClr val="FF0000"/>
                </a:solidFill>
              </a:rPr>
              <a:t>Histogram Processing</a:t>
            </a:r>
            <a:endParaRPr lang="en-US" altLang="et-EE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5EBF1C65-5E45-4AC5-8151-DECE574D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2044005"/>
            <a:ext cx="100943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t-EE" sz="2800" dirty="0">
                <a:solidFill>
                  <a:srgbClr val="FF0000"/>
                </a:solidFill>
                <a:cs typeface="Arial" pitchFamily="34" charset="0"/>
              </a:rPr>
              <a:t>Histogram : 	</a:t>
            </a:r>
            <a:r>
              <a:rPr lang="en-US" altLang="et-EE" sz="2800" b="0" dirty="0">
                <a:latin typeface="+mn-lt"/>
              </a:rPr>
              <a:t>is the discrete function h(</a:t>
            </a:r>
            <a:r>
              <a:rPr lang="en-US" altLang="et-EE" sz="2800" b="0" dirty="0" err="1">
                <a:latin typeface="+mn-lt"/>
              </a:rPr>
              <a:t>r</a:t>
            </a:r>
            <a:r>
              <a:rPr lang="en-US" altLang="et-EE" sz="2800" b="0" baseline="-25000" dirty="0" err="1">
                <a:latin typeface="+mn-lt"/>
              </a:rPr>
              <a:t>k</a:t>
            </a:r>
            <a:r>
              <a:rPr lang="en-US" altLang="et-EE" sz="2800" b="0" dirty="0">
                <a:latin typeface="+mn-lt"/>
              </a:rPr>
              <a:t>)=</a:t>
            </a:r>
            <a:r>
              <a:rPr lang="en-US" altLang="et-EE" sz="2800" b="0" dirty="0" err="1">
                <a:latin typeface="+mn-lt"/>
              </a:rPr>
              <a:t>n</a:t>
            </a:r>
            <a:r>
              <a:rPr lang="en-US" altLang="et-EE" sz="2800" b="0" baseline="-25000" dirty="0" err="1">
                <a:latin typeface="+mn-lt"/>
              </a:rPr>
              <a:t>k</a:t>
            </a:r>
            <a:r>
              <a:rPr lang="en-US" altLang="et-EE" sz="2800" b="0" dirty="0">
                <a:latin typeface="+mn-lt"/>
              </a:rPr>
              <a:t> , where </a:t>
            </a:r>
            <a:r>
              <a:rPr lang="en-US" altLang="et-EE" sz="2800" b="0" dirty="0" err="1">
                <a:latin typeface="+mn-lt"/>
              </a:rPr>
              <a:t>r</a:t>
            </a:r>
            <a:r>
              <a:rPr lang="en-US" altLang="et-EE" sz="2800" b="0" baseline="-25000" dirty="0" err="1">
                <a:latin typeface="+mn-lt"/>
              </a:rPr>
              <a:t>k</a:t>
            </a:r>
            <a:r>
              <a:rPr lang="en-US" altLang="et-EE" sz="2800" b="0" dirty="0">
                <a:latin typeface="+mn-lt"/>
              </a:rPr>
              <a:t> is the </a:t>
            </a:r>
            <a:r>
              <a:rPr lang="en-US" altLang="et-EE" sz="2800" b="0" dirty="0" err="1">
                <a:latin typeface="+mn-lt"/>
              </a:rPr>
              <a:t>k</a:t>
            </a:r>
            <a:r>
              <a:rPr lang="en-US" altLang="et-EE" sz="2800" b="0" baseline="30000" dirty="0" err="1">
                <a:latin typeface="+mn-lt"/>
              </a:rPr>
              <a:t>th</a:t>
            </a:r>
            <a:r>
              <a:rPr lang="en-US" altLang="et-EE" sz="2800" b="0" dirty="0">
                <a:latin typeface="+mn-lt"/>
              </a:rPr>
              <a:t> gray level </a:t>
            </a:r>
            <a:r>
              <a:rPr lang="en-US" altLang="et-EE" sz="2800" b="0" dirty="0"/>
              <a:t>in the range of [0, L-1] </a:t>
            </a:r>
            <a:r>
              <a:rPr lang="en-US" altLang="et-EE" sz="2800" b="0" dirty="0">
                <a:latin typeface="+mn-lt"/>
              </a:rPr>
              <a:t>and </a:t>
            </a:r>
            <a:r>
              <a:rPr lang="en-US" altLang="et-EE" sz="2800" b="0" dirty="0" err="1">
                <a:latin typeface="+mn-lt"/>
              </a:rPr>
              <a:t>n</a:t>
            </a:r>
            <a:r>
              <a:rPr lang="en-US" altLang="et-EE" sz="2800" b="0" baseline="-25000" dirty="0" err="1">
                <a:latin typeface="+mn-lt"/>
              </a:rPr>
              <a:t>k</a:t>
            </a:r>
            <a:r>
              <a:rPr lang="en-US" altLang="et-EE" sz="2800" b="0" dirty="0">
                <a:latin typeface="+mn-lt"/>
              </a:rPr>
              <a:t> is the number of pixels having gray level </a:t>
            </a:r>
            <a:r>
              <a:rPr lang="en-US" altLang="et-EE" sz="2800" b="0" dirty="0" err="1">
                <a:latin typeface="+mn-lt"/>
              </a:rPr>
              <a:t>r</a:t>
            </a:r>
            <a:r>
              <a:rPr lang="en-US" altLang="et-EE" sz="2800" b="0" baseline="-25000" dirty="0" err="1">
                <a:latin typeface="+mn-lt"/>
              </a:rPr>
              <a:t>k</a:t>
            </a:r>
            <a:r>
              <a:rPr lang="en-US" altLang="et-EE" sz="2800" b="0" dirty="0">
                <a:latin typeface="+mn-lt"/>
                <a:cs typeface="Arial" pitchFamily="34" charset="0"/>
              </a:rPr>
              <a:t>.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83462D6F-AFD1-4A92-B7CA-EB86C91F8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3953623"/>
            <a:ext cx="100943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altLang="et-EE" sz="2800" dirty="0">
                <a:solidFill>
                  <a:srgbClr val="FF0000"/>
                </a:solidFill>
                <a:cs typeface="Arial" pitchFamily="34" charset="0"/>
              </a:rPr>
              <a:t>Normalized histogram : </a:t>
            </a:r>
            <a:r>
              <a:rPr lang="en-US" altLang="et-EE" sz="2800" b="0" dirty="0">
                <a:latin typeface="+mn-lt"/>
                <a:cs typeface="Arial" pitchFamily="34" charset="0"/>
              </a:rPr>
              <a:t>is </a:t>
            </a:r>
            <a:r>
              <a:rPr lang="en-US" altLang="et-EE" sz="2800" b="0" dirty="0">
                <a:latin typeface="+mn-lt"/>
              </a:rPr>
              <a:t>p(</a:t>
            </a:r>
            <a:r>
              <a:rPr lang="en-US" altLang="et-EE" sz="2800" b="0" dirty="0" err="1">
                <a:latin typeface="+mn-lt"/>
              </a:rPr>
              <a:t>r</a:t>
            </a:r>
            <a:r>
              <a:rPr lang="en-US" altLang="et-EE" sz="2800" b="0" baseline="-25000" dirty="0" err="1">
                <a:latin typeface="+mn-lt"/>
              </a:rPr>
              <a:t>k</a:t>
            </a:r>
            <a:r>
              <a:rPr lang="en-US" altLang="et-EE" sz="2800" b="0" dirty="0">
                <a:latin typeface="+mn-lt"/>
              </a:rPr>
              <a:t>)=</a:t>
            </a:r>
            <a:r>
              <a:rPr lang="en-US" altLang="et-EE" sz="2800" b="0" dirty="0" err="1">
                <a:latin typeface="+mn-lt"/>
              </a:rPr>
              <a:t>n</a:t>
            </a:r>
            <a:r>
              <a:rPr lang="en-US" altLang="et-EE" sz="2800" b="0" baseline="-25000" dirty="0" err="1">
                <a:latin typeface="+mn-lt"/>
              </a:rPr>
              <a:t>k</a:t>
            </a:r>
            <a:r>
              <a:rPr lang="en-US" altLang="et-EE" sz="2800" b="0" dirty="0">
                <a:latin typeface="+mn-lt"/>
              </a:rPr>
              <a:t>/n,  for k=0,1,…,L-1 and p(</a:t>
            </a:r>
            <a:r>
              <a:rPr lang="en-US" altLang="et-EE" sz="2800" b="0" dirty="0" err="1">
                <a:latin typeface="+mn-lt"/>
              </a:rPr>
              <a:t>r</a:t>
            </a:r>
            <a:r>
              <a:rPr lang="en-US" altLang="et-EE" sz="2800" b="0" baseline="-25000" dirty="0" err="1">
                <a:latin typeface="+mn-lt"/>
              </a:rPr>
              <a:t>k</a:t>
            </a:r>
            <a:r>
              <a:rPr lang="en-US" altLang="et-EE" sz="2800" b="0" dirty="0">
                <a:latin typeface="+mn-lt"/>
              </a:rPr>
              <a:t>) can be considered to give an estimate of the probability of occurrence of ray level </a:t>
            </a:r>
            <a:r>
              <a:rPr lang="en-US" altLang="et-EE" sz="2800" b="0" dirty="0" err="1">
                <a:latin typeface="+mn-lt"/>
              </a:rPr>
              <a:t>r</a:t>
            </a:r>
            <a:r>
              <a:rPr lang="en-US" altLang="et-EE" sz="2800" b="0" baseline="-25000" dirty="0" err="1">
                <a:latin typeface="+mn-lt"/>
              </a:rPr>
              <a:t>k</a:t>
            </a:r>
            <a:r>
              <a:rPr lang="en-US" altLang="et-EE" sz="2800" b="0" dirty="0">
                <a:latin typeface="+mn-lt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287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9EFDDE-6A48-4B1E-BA23-7A3B59D2B692}"/>
              </a:ext>
            </a:extLst>
          </p:cNvPr>
          <p:cNvSpPr/>
          <p:nvPr/>
        </p:nvSpPr>
        <p:spPr>
          <a:xfrm>
            <a:off x="1200727" y="1785265"/>
            <a:ext cx="100768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</a:rPr>
              <a:t>for each gray level, count the number of pixels having that level</a:t>
            </a:r>
          </a:p>
          <a:p>
            <a:endParaRPr lang="en-US" sz="28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</a:rPr>
              <a:t>for each level, a stick represent the number of pixels (can group nearby levels to form a bin and count number of pixels in it)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851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B24E13-F375-41C5-A8B6-CF2A7D07785A}"/>
              </a:ext>
            </a:extLst>
          </p:cNvPr>
          <p:cNvGrpSpPr/>
          <p:nvPr/>
        </p:nvGrpSpPr>
        <p:grpSpPr>
          <a:xfrm>
            <a:off x="1644071" y="1080653"/>
            <a:ext cx="9366530" cy="4641274"/>
            <a:chOff x="2105922" y="1597762"/>
            <a:chExt cx="8332026" cy="382860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61523C5-6729-46E6-A4BB-E1D1D7960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5922" y="1597762"/>
              <a:ext cx="3066435" cy="30369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2EC3EF-56CB-4D02-BC65-6FDF0A6DF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0103" y="1597762"/>
              <a:ext cx="3907845" cy="3036910"/>
            </a:xfrm>
            <a:prstGeom prst="rect">
              <a:avLst/>
            </a:prstGeom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FE5992A8-D564-426E-AD4C-C338EA48D69B}"/>
                </a:ext>
              </a:extLst>
            </p:cNvPr>
            <p:cNvSpPr/>
            <p:nvPr/>
          </p:nvSpPr>
          <p:spPr>
            <a:xfrm>
              <a:off x="5338612" y="2817092"/>
              <a:ext cx="868218" cy="61883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5C2583-FB54-42B1-9ABC-F233D608D388}"/>
                </a:ext>
              </a:extLst>
            </p:cNvPr>
            <p:cNvSpPr/>
            <p:nvPr/>
          </p:nvSpPr>
          <p:spPr>
            <a:xfrm>
              <a:off x="2388025" y="4768381"/>
              <a:ext cx="27843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Size : 256 </a:t>
              </a:r>
              <a:r>
                <a:rPr lang="en-US" dirty="0">
                  <a:latin typeface="SymbolMT"/>
                </a:rPr>
                <a:t>× </a:t>
              </a:r>
              <a:r>
                <a:rPr lang="en-US" dirty="0">
                  <a:latin typeface="Arial" panose="020B0604020202020204" pitchFamily="34" charset="0"/>
                </a:rPr>
                <a:t>256 pixels,</a:t>
              </a:r>
            </a:p>
            <a:p>
              <a:r>
                <a:rPr lang="en-US" dirty="0">
                  <a:latin typeface="Arial" panose="020B0604020202020204" pitchFamily="34" charset="0"/>
                </a:rPr>
                <a:t>8-bit pixel coding</a:t>
              </a:r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34509C-8F98-4F6E-9BA2-E0B7179BAD31}"/>
                </a:ext>
              </a:extLst>
            </p:cNvPr>
            <p:cNvSpPr/>
            <p:nvPr/>
          </p:nvSpPr>
          <p:spPr>
            <a:xfrm>
              <a:off x="7324430" y="4780034"/>
              <a:ext cx="29648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</a:rPr>
                <a:t>Distribution of gray levels</a:t>
              </a:r>
            </a:p>
            <a:p>
              <a:r>
                <a:rPr lang="en-US" dirty="0">
                  <a:latin typeface="Arial" panose="020B0604020202020204" pitchFamily="34" charset="0"/>
                </a:rPr>
                <a:t>in image [0 ; 255]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1857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25CCE-D1DA-416A-9E86-0693674BD8A8}"/>
              </a:ext>
            </a:extLst>
          </p:cNvPr>
          <p:cNvSpPr/>
          <p:nvPr/>
        </p:nvSpPr>
        <p:spPr>
          <a:xfrm>
            <a:off x="1080654" y="975319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943735"/>
                </a:solidFill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solidFill>
                  <a:srgbClr val="943735"/>
                </a:solidFill>
                <a:latin typeface="Calibri" panose="020F0502020204030204" pitchFamily="34" charset="0"/>
              </a:rPr>
              <a:t>Consider the following 5x5 image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8CA613-963A-46DE-90EF-2C490CAE7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018" y="2093503"/>
            <a:ext cx="2377470" cy="2670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FC28E5-BAB2-45A6-A1EF-42BFC51E8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97" y="1670850"/>
            <a:ext cx="4899150" cy="37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27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9B3D4-C694-40CB-B911-87C4C5715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51" y="1440303"/>
            <a:ext cx="3571936" cy="3755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D14F47-5EDD-4348-8C57-B14C20D05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644" y="1494259"/>
            <a:ext cx="3810450" cy="3647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0BF6DC-D83B-4484-AF8E-6B6665E47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408" y="1485023"/>
            <a:ext cx="3650899" cy="35793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F14564-189E-4D6E-B4CD-E5A503D329BF}"/>
              </a:ext>
            </a:extLst>
          </p:cNvPr>
          <p:cNvSpPr/>
          <p:nvPr/>
        </p:nvSpPr>
        <p:spPr>
          <a:xfrm>
            <a:off x="1145306" y="501207"/>
            <a:ext cx="213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3333CD"/>
                </a:solidFill>
                <a:latin typeface="Arial" panose="020B0604020202020204" pitchFamily="34" charset="0"/>
              </a:rPr>
              <a:t>8 </a:t>
            </a:r>
            <a:r>
              <a:rPr lang="en-US" sz="2400" b="0" i="0" u="none" strike="noStrike" baseline="0">
                <a:solidFill>
                  <a:srgbClr val="3333CD"/>
                </a:solidFill>
                <a:latin typeface="SymbolMT"/>
              </a:rPr>
              <a:t>× </a:t>
            </a:r>
            <a:r>
              <a:rPr lang="en-US" b="1">
                <a:solidFill>
                  <a:srgbClr val="3333CD"/>
                </a:solidFill>
                <a:latin typeface="Arial" panose="020B0604020202020204" pitchFamily="34" charset="0"/>
              </a:rPr>
              <a:t>8 Grayscale</a:t>
            </a:r>
          </a:p>
          <a:p>
            <a:r>
              <a:rPr lang="en-US" b="1">
                <a:solidFill>
                  <a:srgbClr val="3333CD"/>
                </a:solidFill>
                <a:latin typeface="Arial" panose="020B0604020202020204" pitchFamily="34" charset="0"/>
              </a:rPr>
              <a:t>image «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b="1">
                <a:solidFill>
                  <a:srgbClr val="3333CD"/>
                </a:solidFill>
                <a:latin typeface="Arial" panose="020B0604020202020204" pitchFamily="34" charset="0"/>
              </a:rPr>
              <a:t>»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205521-19C4-4744-AFED-4AFCBB8048AC}"/>
              </a:ext>
            </a:extLst>
          </p:cNvPr>
          <p:cNvSpPr/>
          <p:nvPr/>
        </p:nvSpPr>
        <p:spPr>
          <a:xfrm>
            <a:off x="4649238" y="600734"/>
            <a:ext cx="2727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CD"/>
                </a:solidFill>
                <a:latin typeface="Arial" panose="020B0604020202020204" pitchFamily="34" charset="0"/>
              </a:rPr>
              <a:t>Matrix of gray levels of</a:t>
            </a:r>
          </a:p>
          <a:p>
            <a:r>
              <a:rPr lang="en-US" b="1" dirty="0">
                <a:solidFill>
                  <a:srgbClr val="3333CD"/>
                </a:solidFill>
                <a:latin typeface="Arial" panose="020B0604020202020204" pitchFamily="34" charset="0"/>
              </a:rPr>
              <a:t>image «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3333CD"/>
                </a:solidFill>
                <a:latin typeface="Arial" panose="020B0604020202020204" pitchFamily="34" charset="0"/>
              </a:rPr>
              <a:t>»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91C111-99BE-4E9D-B329-C0DE154CD4F6}"/>
              </a:ext>
            </a:extLst>
          </p:cNvPr>
          <p:cNvSpPr/>
          <p:nvPr/>
        </p:nvSpPr>
        <p:spPr>
          <a:xfrm>
            <a:off x="9227126" y="593540"/>
            <a:ext cx="180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CD"/>
                </a:solidFill>
                <a:latin typeface="Arial" panose="020B0604020202020204" pitchFamily="34" charset="0"/>
              </a:rPr>
              <a:t>Histogram of</a:t>
            </a:r>
          </a:p>
          <a:p>
            <a:r>
              <a:rPr lang="en-US" b="1" dirty="0">
                <a:solidFill>
                  <a:srgbClr val="3333CD"/>
                </a:solidFill>
                <a:latin typeface="Arial" panose="020B0604020202020204" pitchFamily="34" charset="0"/>
              </a:rPr>
              <a:t>image «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3333CD"/>
                </a:solidFill>
                <a:latin typeface="Arial" panose="020B0604020202020204" pitchFamily="34" charset="0"/>
              </a:rPr>
              <a:t>»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9C2CFD-3F87-4971-8828-144B8828CA12}"/>
              </a:ext>
            </a:extLst>
          </p:cNvPr>
          <p:cNvSpPr/>
          <p:nvPr/>
        </p:nvSpPr>
        <p:spPr>
          <a:xfrm>
            <a:off x="369455" y="54432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CD"/>
                </a:solidFill>
                <a:latin typeface="Arial" panose="020B0604020202020204" pitchFamily="34" charset="0"/>
              </a:rPr>
              <a:t>Image «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dirty="0">
                <a:solidFill>
                  <a:srgbClr val="3333CD"/>
                </a:solidFill>
                <a:latin typeface="Arial" panose="020B0604020202020204" pitchFamily="34" charset="0"/>
              </a:rPr>
              <a:t>» has 3 different gray levels :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dirty="0">
                <a:solidFill>
                  <a:srgbClr val="3333CD"/>
                </a:solidFill>
                <a:latin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en-US" dirty="0">
                <a:solidFill>
                  <a:srgbClr val="3333CD"/>
                </a:solidFill>
                <a:latin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srgbClr val="3333CD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CD"/>
                </a:solidFill>
                <a:latin typeface="Arial" panose="020B0604020202020204" pitchFamily="34" charset="0"/>
              </a:rPr>
              <a:t>Count the number of pixels for each gray level.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BFC847-267A-4150-9EAD-697FEA141C96}"/>
              </a:ext>
            </a:extLst>
          </p:cNvPr>
          <p:cNvSpPr/>
          <p:nvPr/>
        </p:nvSpPr>
        <p:spPr>
          <a:xfrm>
            <a:off x="362750" y="5996908"/>
            <a:ext cx="8892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3333CD"/>
                </a:solidFill>
                <a:latin typeface="Arial" panose="020B0604020202020204" pitchFamily="34" charset="0"/>
              </a:rPr>
              <a:t>There are respectively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24</a:t>
            </a:r>
            <a:r>
              <a:rPr lang="en-US" dirty="0">
                <a:solidFill>
                  <a:srgbClr val="3333CD"/>
                </a:solidFill>
                <a:latin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12 </a:t>
            </a:r>
            <a:r>
              <a:rPr lang="en-US" dirty="0">
                <a:solidFill>
                  <a:srgbClr val="3333CD"/>
                </a:solidFill>
                <a:latin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28 </a:t>
            </a:r>
            <a:r>
              <a:rPr lang="en-US" dirty="0">
                <a:solidFill>
                  <a:srgbClr val="3333CD"/>
                </a:solidFill>
                <a:latin typeface="Arial" panose="020B0604020202020204" pitchFamily="34" charset="0"/>
              </a:rPr>
              <a:t>pixels for the levels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en-US" dirty="0">
                <a:solidFill>
                  <a:srgbClr val="3333CD"/>
                </a:solidFill>
                <a:latin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en-US" dirty="0">
                <a:solidFill>
                  <a:srgbClr val="3333CD"/>
                </a:solidFill>
                <a:latin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  <a:p>
            <a:r>
              <a:rPr lang="en-US" dirty="0">
                <a:solidFill>
                  <a:srgbClr val="000000"/>
                </a:solidFill>
                <a:latin typeface="SymbolMT"/>
              </a:rPr>
              <a:t>      ⇒ </a:t>
            </a:r>
            <a:r>
              <a:rPr lang="en-US" dirty="0">
                <a:solidFill>
                  <a:srgbClr val="3333CD"/>
                </a:solidFill>
                <a:latin typeface="Arial" panose="020B0604020202020204" pitchFamily="34" charset="0"/>
              </a:rPr>
              <a:t>Histogram of image “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dirty="0">
                <a:solidFill>
                  <a:srgbClr val="3333CD"/>
                </a:solidFill>
                <a:latin typeface="Arial" panose="020B0604020202020204" pitchFamily="34" charset="0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8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E5ECF3-A528-4A93-8C63-807EEE1ECF98}"/>
              </a:ext>
            </a:extLst>
          </p:cNvPr>
          <p:cNvSpPr txBox="1"/>
          <p:nvPr/>
        </p:nvSpPr>
        <p:spPr>
          <a:xfrm>
            <a:off x="508000" y="267676"/>
            <a:ext cx="3334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F3603-52AE-46C4-BD4D-AF0A796AB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475" y="3838954"/>
            <a:ext cx="5901901" cy="2967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7AD492-CFF0-43D0-A863-F799EB89401A}"/>
              </a:ext>
            </a:extLst>
          </p:cNvPr>
          <p:cNvSpPr/>
          <p:nvPr/>
        </p:nvSpPr>
        <p:spPr>
          <a:xfrm>
            <a:off x="646412" y="852451"/>
            <a:ext cx="113699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urier"/>
              </a:rPr>
              <a:t>Let us read the grayscale image </a:t>
            </a:r>
            <a:r>
              <a:rPr lang="en-US" i="1" dirty="0">
                <a:solidFill>
                  <a:srgbClr val="002060"/>
                </a:solidFill>
                <a:latin typeface="Courier"/>
              </a:rPr>
              <a:t>FRUIT_LUMI.BMP </a:t>
            </a:r>
            <a:r>
              <a:rPr lang="en-US" dirty="0">
                <a:solidFill>
                  <a:srgbClr val="002060"/>
                </a:solidFill>
                <a:latin typeface="Courier"/>
              </a:rPr>
              <a:t>with the command </a:t>
            </a:r>
            <a:r>
              <a:rPr lang="en-US" b="1" i="1" dirty="0" err="1">
                <a:solidFill>
                  <a:srgbClr val="002060"/>
                </a:solidFill>
                <a:latin typeface="Courier"/>
              </a:rPr>
              <a:t>imread</a:t>
            </a:r>
            <a:r>
              <a:rPr lang="en-US" dirty="0">
                <a:solidFill>
                  <a:srgbClr val="002060"/>
                </a:solidFill>
                <a:latin typeface="Courier"/>
              </a:rPr>
              <a:t>. We can thus build the histograms for these grayscale images:</a:t>
            </a:r>
          </a:p>
          <a:p>
            <a:endParaRPr lang="en-US" dirty="0">
              <a:solidFill>
                <a:srgbClr val="002060"/>
              </a:solidFill>
              <a:latin typeface="Courier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Courier"/>
              </a:rPr>
              <a:t>I = </a:t>
            </a:r>
            <a:r>
              <a:rPr lang="en-US" dirty="0" err="1">
                <a:solidFill>
                  <a:srgbClr val="000000"/>
                </a:solidFill>
                <a:latin typeface="Courier"/>
              </a:rPr>
              <a:t>imread</a:t>
            </a:r>
            <a:r>
              <a:rPr lang="en-US" dirty="0">
                <a:solidFill>
                  <a:srgbClr val="000000"/>
                </a:solidFill>
                <a:latin typeface="Courier"/>
              </a:rPr>
              <a:t>(</a:t>
            </a:r>
            <a:r>
              <a:rPr lang="en-US" dirty="0">
                <a:solidFill>
                  <a:srgbClr val="9A3300"/>
                </a:solidFill>
                <a:latin typeface="Courier"/>
              </a:rPr>
              <a:t>‘FRUIT_LUMI.BMP’</a:t>
            </a:r>
            <a:r>
              <a:rPr lang="en-US" dirty="0">
                <a:solidFill>
                  <a:srgbClr val="000000"/>
                </a:solidFill>
                <a:latin typeface="Courier"/>
              </a:rPr>
              <a:t>) ;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"/>
              </a:rPr>
              <a:t>J = </a:t>
            </a:r>
            <a:r>
              <a:rPr lang="en-US" dirty="0" err="1">
                <a:solidFill>
                  <a:srgbClr val="000000"/>
                </a:solidFill>
                <a:latin typeface="Courier"/>
              </a:rPr>
              <a:t>imread</a:t>
            </a:r>
            <a:r>
              <a:rPr lang="en-US" dirty="0">
                <a:solidFill>
                  <a:srgbClr val="000000"/>
                </a:solidFill>
                <a:latin typeface="Courier"/>
              </a:rPr>
              <a:t>(</a:t>
            </a:r>
            <a:r>
              <a:rPr lang="en-US" dirty="0">
                <a:solidFill>
                  <a:srgbClr val="9A3300"/>
                </a:solidFill>
                <a:latin typeface="Courier"/>
              </a:rPr>
              <a:t>‘ISABE_LUMI.BMP’</a:t>
            </a:r>
            <a:r>
              <a:rPr lang="en-US" dirty="0">
                <a:solidFill>
                  <a:srgbClr val="000000"/>
                </a:solidFill>
                <a:latin typeface="Courier"/>
              </a:rPr>
              <a:t>) ;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urier"/>
              </a:rPr>
              <a:t>imhist</a:t>
            </a:r>
            <a:r>
              <a:rPr lang="en-US" dirty="0">
                <a:solidFill>
                  <a:srgbClr val="000000"/>
                </a:solidFill>
                <a:latin typeface="Courier"/>
              </a:rPr>
              <a:t>(I);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urier"/>
              </a:rPr>
              <a:t>imhist</a:t>
            </a:r>
            <a:r>
              <a:rPr lang="en-US" dirty="0">
                <a:solidFill>
                  <a:srgbClr val="000000"/>
                </a:solidFill>
                <a:latin typeface="Courier"/>
              </a:rPr>
              <a:t>(J);</a:t>
            </a:r>
          </a:p>
          <a:p>
            <a:r>
              <a:rPr lang="en-US" dirty="0">
                <a:solidFill>
                  <a:srgbClr val="002060"/>
                </a:solidFill>
                <a:latin typeface="Courier"/>
              </a:rPr>
              <a:t>The two peaks of pixel populations in the </a:t>
            </a:r>
            <a:r>
              <a:rPr lang="en-US" i="1" dirty="0">
                <a:solidFill>
                  <a:srgbClr val="002060"/>
                </a:solidFill>
                <a:latin typeface="Courier"/>
              </a:rPr>
              <a:t>FRUIT_LUMI </a:t>
            </a:r>
            <a:r>
              <a:rPr lang="en-US" dirty="0">
                <a:solidFill>
                  <a:srgbClr val="002060"/>
                </a:solidFill>
                <a:latin typeface="Courier"/>
              </a:rPr>
              <a:t>image histogram</a:t>
            </a:r>
          </a:p>
          <a:p>
            <a:r>
              <a:rPr lang="en-US" dirty="0">
                <a:solidFill>
                  <a:srgbClr val="002060"/>
                </a:solidFill>
                <a:latin typeface="Courier"/>
              </a:rPr>
              <a:t>correspond to the darkest image zones (ground, grape, etc.) and to the</a:t>
            </a:r>
          </a:p>
          <a:p>
            <a:r>
              <a:rPr lang="en-US" dirty="0">
                <a:solidFill>
                  <a:srgbClr val="002060"/>
                </a:solidFill>
                <a:latin typeface="Courier"/>
              </a:rPr>
              <a:t>zones which have a middle gray level (intensity close to 127 for apples,</a:t>
            </a:r>
          </a:p>
          <a:p>
            <a:r>
              <a:rPr lang="en-US" dirty="0">
                <a:solidFill>
                  <a:srgbClr val="002060"/>
                </a:solidFill>
                <a:latin typeface="Courier"/>
              </a:rPr>
              <a:t>background, etc.).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13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>
            <a:extLst>
              <a:ext uri="{FF2B5EF4-FFF2-40B4-BE49-F238E27FC236}">
                <a16:creationId xmlns:a16="http://schemas.microsoft.com/office/drawing/2014/main" id="{10AB78B2-84DB-49BD-8041-F922A5570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1527176"/>
            <a:ext cx="817403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</a:rPr>
              <a:t>function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Normalized_Hist</a:t>
            </a:r>
            <a:r>
              <a:rPr lang="en-US" altLang="en-US" sz="2800" dirty="0">
                <a:latin typeface="Times New Roman" panose="02020603050405020304" pitchFamily="18" charset="0"/>
              </a:rPr>
              <a:t> = </a:t>
            </a:r>
            <a:r>
              <a:rPr lang="en-US" altLang="en-US" sz="2800" dirty="0" err="1">
                <a:latin typeface="Times New Roman" panose="02020603050405020304" pitchFamily="18" charset="0"/>
              </a:rPr>
              <a:t>Img_Hist</a:t>
            </a:r>
            <a:r>
              <a:rPr lang="en-US" altLang="en-US" sz="2800" dirty="0">
                <a:latin typeface="Times New Roman" panose="02020603050405020304" pitchFamily="18" charset="0"/>
              </a:rPr>
              <a:t>(</a:t>
            </a:r>
            <a:r>
              <a:rPr lang="en-US" altLang="en-US" sz="2800" dirty="0" err="1">
                <a:latin typeface="Times New Roman" panose="02020603050405020304" pitchFamily="18" charset="0"/>
              </a:rPr>
              <a:t>img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  <a:p>
            <a:endParaRPr lang="en-US" altLang="en-US" sz="2800" dirty="0">
              <a:latin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[R,C]=size(</a:t>
            </a:r>
            <a:r>
              <a:rPr lang="en-US" altLang="en-US" sz="2800" dirty="0" err="1">
                <a:latin typeface="Times New Roman" panose="02020603050405020304" pitchFamily="18" charset="0"/>
              </a:rPr>
              <a:t>img</a:t>
            </a:r>
            <a:r>
              <a:rPr lang="en-US" altLang="en-US" sz="2800" dirty="0">
                <a:latin typeface="Times New Roman" panose="02020603050405020304" pitchFamily="18" charset="0"/>
              </a:rPr>
              <a:t>);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Hist=zeros(256,1);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for r = 1:R	 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    for c=1:C	      </a:t>
            </a:r>
            <a:endParaRPr lang="en-US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        Hist(</a:t>
            </a:r>
            <a:r>
              <a:rPr lang="en-US" altLang="en-US" sz="2800" dirty="0" err="1">
                <a:latin typeface="Times New Roman" panose="02020603050405020304" pitchFamily="18" charset="0"/>
              </a:rPr>
              <a:t>img</a:t>
            </a:r>
            <a:r>
              <a:rPr lang="en-US" altLang="en-US" sz="2800" dirty="0">
                <a:latin typeface="Times New Roman" panose="02020603050405020304" pitchFamily="18" charset="0"/>
              </a:rPr>
              <a:t>(</a:t>
            </a:r>
            <a:r>
              <a:rPr lang="en-US" altLang="en-US" sz="2800" dirty="0" err="1">
                <a:latin typeface="Times New Roman" panose="02020603050405020304" pitchFamily="18" charset="0"/>
              </a:rPr>
              <a:t>r,c</a:t>
            </a:r>
            <a:r>
              <a:rPr lang="en-US" altLang="en-US" sz="2800" dirty="0">
                <a:latin typeface="Times New Roman" panose="02020603050405020304" pitchFamily="18" charset="0"/>
              </a:rPr>
              <a:t>)+1,1)=Hist(</a:t>
            </a:r>
            <a:r>
              <a:rPr lang="en-US" altLang="en-US" sz="2800" dirty="0" err="1">
                <a:latin typeface="Times New Roman" panose="02020603050405020304" pitchFamily="18" charset="0"/>
              </a:rPr>
              <a:t>img</a:t>
            </a:r>
            <a:r>
              <a:rPr lang="en-US" altLang="en-US" sz="2800" dirty="0">
                <a:latin typeface="Times New Roman" panose="02020603050405020304" pitchFamily="18" charset="0"/>
              </a:rPr>
              <a:t>(</a:t>
            </a:r>
            <a:r>
              <a:rPr lang="en-US" altLang="en-US" sz="2800" dirty="0" err="1">
                <a:latin typeface="Times New Roman" panose="02020603050405020304" pitchFamily="18" charset="0"/>
              </a:rPr>
              <a:t>r,c</a:t>
            </a:r>
            <a:r>
              <a:rPr lang="en-US" altLang="en-US" sz="2800" dirty="0">
                <a:latin typeface="Times New Roman" panose="02020603050405020304" pitchFamily="18" charset="0"/>
              </a:rPr>
              <a:t>)+1,1)+1</a:t>
            </a:r>
            <a:r>
              <a:rPr lang="en-US" altLang="en-US" sz="2400" dirty="0"/>
              <a:t>;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    end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end</a:t>
            </a:r>
          </a:p>
          <a:p>
            <a:r>
              <a:rPr lang="en-US" altLang="en-US" sz="2800" dirty="0" err="1">
                <a:latin typeface="Times New Roman" panose="02020603050405020304" pitchFamily="18" charset="0"/>
              </a:rPr>
              <a:t>Normalized_Hist</a:t>
            </a:r>
            <a:r>
              <a:rPr lang="en-US" altLang="en-US" sz="2800" dirty="0">
                <a:latin typeface="Times New Roman" panose="02020603050405020304" pitchFamily="18" charset="0"/>
              </a:rPr>
              <a:t> = Hist/(R*C);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plot(</a:t>
            </a:r>
            <a:r>
              <a:rPr lang="en-US" altLang="en-US" sz="2800" dirty="0" err="1">
                <a:latin typeface="Times New Roman" panose="02020603050405020304" pitchFamily="18" charset="0"/>
              </a:rPr>
              <a:t>Normalized_Hist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endParaRPr lang="en-US" altLang="en-US" sz="2200" dirty="0">
              <a:latin typeface="Times New Roman" panose="02020603050405020304" pitchFamily="18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3E7AF04-A1C3-4C65-AC60-DD068DF0F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70" y="267854"/>
            <a:ext cx="8174037" cy="68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Histogram Extraction using </a:t>
            </a:r>
            <a:r>
              <a:rPr lang="en-US" altLang="en-US" sz="2800" b="1" dirty="0" err="1">
                <a:solidFill>
                  <a:srgbClr val="FF0000"/>
                </a:solidFill>
              </a:rPr>
              <a:t>Matlab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C5C9E5-0FE2-4B96-AB01-9FCF05C09C2D}"/>
              </a:ext>
            </a:extLst>
          </p:cNvPr>
          <p:cNvSpPr/>
          <p:nvPr/>
        </p:nvSpPr>
        <p:spPr>
          <a:xfrm>
            <a:off x="785090" y="1178565"/>
            <a:ext cx="1005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The </a:t>
            </a:r>
            <a:r>
              <a:rPr lang="en-US" sz="2800" b="1" dirty="0">
                <a:solidFill>
                  <a:srgbClr val="16375E"/>
                </a:solidFill>
                <a:latin typeface="Calibri" panose="020F0502020204030204" pitchFamily="34" charset="0"/>
              </a:rPr>
              <a:t>normalized histogram function 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is the histogram function divided by the total number of the pixels of the image.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3D6448-5906-4629-890D-8D1394646FFB}"/>
              </a:ext>
            </a:extLst>
          </p:cNvPr>
          <p:cNvSpPr/>
          <p:nvPr/>
        </p:nvSpPr>
        <p:spPr>
          <a:xfrm>
            <a:off x="460216" y="390298"/>
            <a:ext cx="4776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Normalized histogram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73DB1-B290-4D9D-A1A9-ED79CDCF8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288" y="2402620"/>
            <a:ext cx="2546547" cy="1071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D83EEB-5524-4F1C-AC05-DF6646BD1638}"/>
              </a:ext>
            </a:extLst>
          </p:cNvPr>
          <p:cNvSpPr/>
          <p:nvPr/>
        </p:nvSpPr>
        <p:spPr>
          <a:xfrm>
            <a:off x="818761" y="3386501"/>
            <a:ext cx="112439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          where </a:t>
            </a:r>
            <a:r>
              <a:rPr lang="en-US" sz="2400" b="1" i="1" dirty="0">
                <a:solidFill>
                  <a:srgbClr val="16375E"/>
                </a:solidFill>
                <a:latin typeface="Calibri" panose="020F0502020204030204" pitchFamily="34" charset="0"/>
              </a:rPr>
              <a:t>n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is the number of pixels in the image, and </a:t>
            </a:r>
            <a:r>
              <a:rPr lang="en-US" sz="2400" b="1" dirty="0">
                <a:solidFill>
                  <a:srgbClr val="16375E"/>
                </a:solidFill>
                <a:latin typeface="Calibri" panose="020F0502020204030204" pitchFamily="34" charset="0"/>
              </a:rPr>
              <a:t>r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is an intensity level.</a:t>
            </a:r>
          </a:p>
          <a:p>
            <a:endParaRPr lang="en-US" sz="240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–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It is the frequency of appearance of each intensity level (color) in the image.</a:t>
            </a:r>
          </a:p>
          <a:p>
            <a:endParaRPr lang="en-US" sz="240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–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It gives a measure of how likely is for a pixel to have a certain intensity.</a:t>
            </a:r>
          </a:p>
          <a:p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   That is, it gives the probability of occurrence the intensity.</a:t>
            </a:r>
          </a:p>
          <a:p>
            <a:endParaRPr lang="en-US" sz="240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–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The sum of the normalized histogram function over the range of all intensities is 1.</a:t>
            </a:r>
            <a:endParaRPr lang="en-US" dirty="0">
              <a:solidFill>
                <a:srgbClr val="16375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54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8ACF3E-4DF2-446B-89FB-4F23621A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98" y="3087254"/>
            <a:ext cx="11545951" cy="36693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1A7790-35D5-47CC-A159-CA60A34CDCCB}"/>
              </a:ext>
            </a:extLst>
          </p:cNvPr>
          <p:cNvSpPr/>
          <p:nvPr/>
        </p:nvSpPr>
        <p:spPr>
          <a:xfrm>
            <a:off x="1847272" y="2456867"/>
            <a:ext cx="1865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CD"/>
                </a:solidFill>
                <a:latin typeface="Arial" panose="020B0604020202020204" pitchFamily="34" charset="0"/>
              </a:rPr>
              <a:t>Image «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3333CD"/>
                </a:solidFill>
                <a:latin typeface="Arial" panose="020B0604020202020204" pitchFamily="34" charset="0"/>
              </a:rPr>
              <a:t>»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BA2C9-6A40-463E-B8A4-73E2493CA63A}"/>
              </a:ext>
            </a:extLst>
          </p:cNvPr>
          <p:cNvSpPr/>
          <p:nvPr/>
        </p:nvSpPr>
        <p:spPr>
          <a:xfrm>
            <a:off x="4882523" y="2456867"/>
            <a:ext cx="2796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CD"/>
                </a:solidFill>
                <a:latin typeface="Arial" panose="020B0604020202020204" pitchFamily="34" charset="0"/>
              </a:rPr>
              <a:t>Intensity values of «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b="1" dirty="0">
                <a:solidFill>
                  <a:srgbClr val="3333CD"/>
                </a:solidFill>
                <a:latin typeface="Arial" panose="020B0604020202020204" pitchFamily="34" charset="0"/>
              </a:rPr>
              <a:t>»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83048E-5CFD-4DCC-A126-DBE1B20C0F9F}"/>
              </a:ext>
            </a:extLst>
          </p:cNvPr>
          <p:cNvSpPr/>
          <p:nvPr/>
        </p:nvSpPr>
        <p:spPr>
          <a:xfrm>
            <a:off x="8490998" y="2456867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CD"/>
                </a:solidFill>
                <a:latin typeface="Arial" panose="020B0604020202020204" pitchFamily="34" charset="0"/>
              </a:rPr>
              <a:t>Cumulated histogram of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17CD6-181F-44F5-B0DC-8462DEC6D25B}"/>
              </a:ext>
            </a:extLst>
          </p:cNvPr>
          <p:cNvSpPr/>
          <p:nvPr/>
        </p:nvSpPr>
        <p:spPr>
          <a:xfrm>
            <a:off x="560244" y="232536"/>
            <a:ext cx="7613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Cumulative Distribution Function (CDF)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D003B-576A-4C0E-AE76-FD529B55784F}"/>
              </a:ext>
            </a:extLst>
          </p:cNvPr>
          <p:cNvSpPr/>
          <p:nvPr/>
        </p:nvSpPr>
        <p:spPr>
          <a:xfrm>
            <a:off x="1089890" y="954887"/>
            <a:ext cx="109912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If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</a:rPr>
              <a:t> is the normalized histogram of an image, the CDF of </a:t>
            </a:r>
            <a:r>
              <a:rPr lang="en-US" sz="2400" i="1" dirty="0">
                <a:latin typeface="Calibri" panose="020F0502020204030204" pitchFamily="34" charset="0"/>
              </a:rPr>
              <a:t>h</a:t>
            </a:r>
            <a:r>
              <a:rPr lang="en-US" sz="2400" dirty="0">
                <a:latin typeface="Calibri" panose="020F0502020204030204" pitchFamily="34" charset="0"/>
              </a:rPr>
              <a:t>is define as: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CE54C-B6BB-4D79-8739-8DDCB7E21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34" y="1324219"/>
            <a:ext cx="3294750" cy="11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47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A75C0-1387-4178-86D8-F148F7ACB80F}"/>
              </a:ext>
            </a:extLst>
          </p:cNvPr>
          <p:cNvSpPr/>
          <p:nvPr/>
        </p:nvSpPr>
        <p:spPr>
          <a:xfrm>
            <a:off x="1099127" y="1277449"/>
            <a:ext cx="96058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compute a special histogram thanks to the cumulative sum of histogram elements </a:t>
            </a:r>
            <a:r>
              <a:rPr lang="en-US" sz="2400" dirty="0">
                <a:solidFill>
                  <a:srgbClr val="000000"/>
                </a:solidFill>
                <a:latin typeface="SymbolMT"/>
              </a:rPr>
              <a:t>⇒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cumulated histogram</a:t>
            </a:r>
            <a:r>
              <a:rPr lang="en-US" sz="2400" dirty="0">
                <a:solidFill>
                  <a:srgbClr val="3333CD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for each gray level “</a:t>
            </a:r>
            <a:r>
              <a:rPr lang="en-US" sz="2400" b="1" i="1" dirty="0"/>
              <a:t>L</a:t>
            </a:r>
            <a:r>
              <a:rPr lang="en-US" sz="2400" dirty="0"/>
              <a:t>”, the stick represents the cumulative sum of pixel number for all the gray levels lower or equal than </a:t>
            </a:r>
            <a:r>
              <a:rPr lang="en-US" sz="2400" b="1" i="1" dirty="0"/>
              <a:t>L</a:t>
            </a:r>
            <a:r>
              <a:rPr lang="en-US" sz="2400" dirty="0"/>
              <a:t>: levels </a:t>
            </a:r>
            <a:r>
              <a:rPr lang="en-US" sz="2400" b="1" dirty="0"/>
              <a:t>0</a:t>
            </a:r>
            <a:r>
              <a:rPr lang="en-US" sz="2400" dirty="0"/>
              <a:t>, </a:t>
            </a:r>
            <a:r>
              <a:rPr lang="en-US" sz="2400" b="1" dirty="0"/>
              <a:t>1</a:t>
            </a:r>
            <a:r>
              <a:rPr lang="en-US" sz="2400" dirty="0"/>
              <a:t>, and 2 are thus represented by </a:t>
            </a:r>
            <a:r>
              <a:rPr lang="en-US" sz="2400" b="1" dirty="0"/>
              <a:t>24</a:t>
            </a:r>
            <a:r>
              <a:rPr lang="en-US" sz="2400" dirty="0"/>
              <a:t>, </a:t>
            </a:r>
            <a:r>
              <a:rPr lang="en-US" sz="2400" b="1" dirty="0"/>
              <a:t>36 </a:t>
            </a:r>
            <a:r>
              <a:rPr lang="en-US" sz="2400" dirty="0"/>
              <a:t>and </a:t>
            </a:r>
            <a:r>
              <a:rPr lang="en-US" sz="2400" b="1" dirty="0"/>
              <a:t>64 </a:t>
            </a:r>
            <a:r>
              <a:rPr lang="en-US" sz="2400" dirty="0"/>
              <a:t>pixels.</a:t>
            </a:r>
          </a:p>
          <a:p>
            <a:pPr algn="just"/>
            <a:endParaRPr lang="en-US" sz="2400" dirty="0">
              <a:solidFill>
                <a:srgbClr val="3333CD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the cumulated histogram is useful to a lot of image processing such as highlight</a:t>
            </a:r>
          </a:p>
          <a:p>
            <a:pPr algn="just"/>
            <a:endParaRPr lang="en-US" sz="2400" dirty="0"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for each gray level “</a:t>
            </a:r>
            <a:r>
              <a:rPr lang="en-US" sz="2400" b="1" i="1" dirty="0">
                <a:latin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</a:rPr>
              <a:t>”, the stick represents the cumulative sum of pixel number for all the gray levels.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013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6AA9-9AFF-46C6-A3F5-D7784F3B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n-US" b="1" dirty="0">
                <a:solidFill>
                  <a:srgbClr val="FF0000"/>
                </a:solidFill>
                <a:latin typeface="+mn-lt"/>
              </a:rPr>
              <a:t>Need of Image Transforms: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7A99-13AA-4948-891A-505AA777A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93859"/>
          </a:xfrm>
        </p:spPr>
        <p:txBody>
          <a:bodyPr/>
          <a:lstStyle/>
          <a:p>
            <a:r>
              <a:rPr lang="en-US" dirty="0"/>
              <a:t>Viewing an image in different domains enables the identification of features that may not be as easily detected in spatial domain.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Image transforms are used majorly in feature extraction, image compression and image enhancement.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62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35BDC3-923D-4337-A2F6-633B02BD7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704" y="1876809"/>
            <a:ext cx="8790636" cy="31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8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5FC96E-989E-42EC-90C0-411976D02BD2}"/>
              </a:ext>
            </a:extLst>
          </p:cNvPr>
          <p:cNvSpPr/>
          <p:nvPr/>
        </p:nvSpPr>
        <p:spPr>
          <a:xfrm>
            <a:off x="738908" y="1028451"/>
            <a:ext cx="111944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Goal</a:t>
            </a:r>
          </a:p>
          <a:p>
            <a:pPr lvl="1"/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Increase the global contrast of an image by design a transformation (mapping)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 that that makes pixel intensities uniformly distributed over the whole range [0, L-1]</a:t>
            </a:r>
            <a:endParaRPr lang="en-US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Input</a:t>
            </a: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An image 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f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of intensity levels in [0, L-1]</a:t>
            </a: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Intensity levels can be viewed as random variables</a:t>
            </a: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Let’s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r>
              <a:rPr lang="en-US" sz="1600" b="1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r>
              <a:rPr lang="en-US" sz="1600" b="1" i="1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be the normalized histogram of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h</a:t>
            </a:r>
            <a:r>
              <a:rPr lang="en-US" sz="1600" b="1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r>
              <a:rPr lang="en-US" sz="1600" b="1" i="1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is also the probability distribution function which we denote by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sz="1600" b="1" i="1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endParaRPr lang="en-US" sz="16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r </a:t>
            </a:r>
            <a:r>
              <a:rPr lang="en-US" sz="2400" dirty="0">
                <a:latin typeface="Calibri" panose="020F0502020204030204" pitchFamily="34" charset="0"/>
              </a:rPr>
              <a:t>denoted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rgbClr val="16375E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intensity values of 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Output</a:t>
            </a: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An image 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= T(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f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)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such that the intensities of </a:t>
            </a:r>
            <a:r>
              <a:rPr 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g</a:t>
            </a:r>
            <a:r>
              <a:rPr lang="en-US" sz="2400" b="1" i="1" dirty="0">
                <a:solidFill>
                  <a:srgbClr val="16375E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are uniformly over the range [0, L-1]. </a:t>
            </a:r>
          </a:p>
          <a:p>
            <a:pPr lvl="2"/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will improve the contrast by spreading out the most frequent intensity values.</a:t>
            </a:r>
          </a:p>
          <a:p>
            <a:pPr lvl="1"/>
            <a:r>
              <a:rPr lang="en-US" sz="2400" b="0" i="0" u="none" strike="noStrike" baseline="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We denote by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 = T(r)</a:t>
            </a:r>
            <a:r>
              <a:rPr lang="en-US" sz="24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ADC567-6E60-4AF0-9828-57714C21CC37}"/>
              </a:ext>
            </a:extLst>
          </p:cNvPr>
          <p:cNvSpPr/>
          <p:nvPr/>
        </p:nvSpPr>
        <p:spPr>
          <a:xfrm>
            <a:off x="629680" y="325643"/>
            <a:ext cx="6103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Histogram equalization</a:t>
            </a:r>
          </a:p>
        </p:txBody>
      </p:sp>
    </p:spTree>
    <p:extLst>
      <p:ext uri="{BB962C8B-B14F-4D97-AF65-F5344CB8AC3E}">
        <p14:creationId xmlns:p14="http://schemas.microsoft.com/office/powerpoint/2010/main" val="4261490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>
            <a:extLst>
              <a:ext uri="{FF2B5EF4-FFF2-40B4-BE49-F238E27FC236}">
                <a16:creationId xmlns:a16="http://schemas.microsoft.com/office/drawing/2014/main" id="{6BBB5BFF-46CF-4B77-837F-36DD2F56C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646614"/>
            <a:ext cx="55435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>
            <a:extLst>
              <a:ext uri="{FF2B5EF4-FFF2-40B4-BE49-F238E27FC236}">
                <a16:creationId xmlns:a16="http://schemas.microsoft.com/office/drawing/2014/main" id="{6670A4EC-8587-4BF6-B6B3-A9528F18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291" y="1520826"/>
            <a:ext cx="90002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 b="1" dirty="0">
                <a:solidFill>
                  <a:srgbClr val="0000FF"/>
                </a:solidFill>
              </a:rPr>
              <a:t>Histogram equalization</a:t>
            </a:r>
            <a:r>
              <a:rPr lang="en-US" altLang="en-US" sz="2000" b="1" dirty="0"/>
              <a:t> is used to enhance image contrast and gray-level detail by spreading the histogram of the original image.</a:t>
            </a:r>
            <a:endParaRPr lang="en-US" altLang="en-US" sz="2000" b="1" i="1" dirty="0"/>
          </a:p>
          <a:p>
            <a:r>
              <a:rPr lang="en-US" altLang="en-US" sz="2000" b="1" i="1" dirty="0"/>
              <a:t>                               s</a:t>
            </a:r>
            <a:r>
              <a:rPr lang="en-US" altLang="en-US" sz="2000" b="1" dirty="0"/>
              <a:t> = </a:t>
            </a:r>
            <a:r>
              <a:rPr lang="en-US" altLang="en-US" sz="2000" b="1" i="1" dirty="0"/>
              <a:t>T </a:t>
            </a:r>
            <a:r>
              <a:rPr lang="en-US" altLang="en-US" sz="2000" b="1" dirty="0"/>
              <a:t>( </a:t>
            </a:r>
            <a:r>
              <a:rPr lang="en-US" altLang="en-US" sz="2000" b="1" i="1" dirty="0"/>
              <a:t>r</a:t>
            </a:r>
            <a:r>
              <a:rPr lang="en-US" altLang="en-US" sz="2000" b="1" dirty="0"/>
              <a:t> )     0</a:t>
            </a:r>
            <a:r>
              <a:rPr lang="en-US" altLang="en-US" sz="2000" b="1" dirty="0">
                <a:sym typeface="Symbol" panose="05050102010706020507" pitchFamily="18" charset="2"/>
              </a:rPr>
              <a:t> </a:t>
            </a:r>
            <a:r>
              <a:rPr lang="en-US" altLang="en-US" sz="2000" b="1" i="1" dirty="0">
                <a:sym typeface="Symbol" panose="05050102010706020507" pitchFamily="18" charset="2"/>
              </a:rPr>
              <a:t>r</a:t>
            </a:r>
            <a:r>
              <a:rPr lang="en-US" altLang="en-US" sz="2000" b="1" dirty="0">
                <a:sym typeface="Symbol" panose="05050102010706020507" pitchFamily="18" charset="2"/>
              </a:rPr>
              <a:t>  1, </a:t>
            </a:r>
          </a:p>
          <a:p>
            <a:r>
              <a:rPr lang="en-US" altLang="en-US" sz="2000" b="1" dirty="0">
                <a:sym typeface="Symbol" panose="05050102010706020507" pitchFamily="18" charset="2"/>
              </a:rPr>
              <a:t>where </a:t>
            </a:r>
            <a:r>
              <a:rPr lang="en-US" altLang="en-US" sz="2000" b="1" i="1" dirty="0">
                <a:sym typeface="Symbol" panose="05050102010706020507" pitchFamily="18" charset="2"/>
              </a:rPr>
              <a:t>r</a:t>
            </a:r>
            <a:r>
              <a:rPr lang="en-US" altLang="en-US" sz="2000" b="1" dirty="0">
                <a:sym typeface="Symbol" panose="05050102010706020507" pitchFamily="18" charset="2"/>
              </a:rPr>
              <a:t>  and </a:t>
            </a:r>
            <a:r>
              <a:rPr lang="en-US" altLang="en-US" sz="2000" b="1" i="1" dirty="0">
                <a:sym typeface="Symbol" panose="05050102010706020507" pitchFamily="18" charset="2"/>
              </a:rPr>
              <a:t>s</a:t>
            </a:r>
            <a:r>
              <a:rPr lang="en-US" altLang="en-US" sz="2000" b="1" dirty="0">
                <a:sym typeface="Symbol" panose="05050102010706020507" pitchFamily="18" charset="2"/>
              </a:rPr>
              <a:t>  are normalized pixel intensities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D163019F-85CE-4136-8F4F-2378867B5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291" y="3108326"/>
            <a:ext cx="10871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 b="1" dirty="0">
                <a:solidFill>
                  <a:srgbClr val="0000FF"/>
                </a:solidFill>
              </a:rPr>
              <a:t>Conditions for the transformation</a:t>
            </a:r>
          </a:p>
          <a:p>
            <a:pPr>
              <a:buFontTx/>
              <a:buAutoNum type="alphaLcParenBoth"/>
            </a:pPr>
            <a:r>
              <a:rPr lang="en-US" altLang="en-US" sz="2000" b="1" i="1" dirty="0"/>
              <a:t>T</a:t>
            </a:r>
            <a:r>
              <a:rPr lang="en-US" altLang="en-US" sz="2000" b="1" dirty="0"/>
              <a:t>( </a:t>
            </a:r>
            <a:r>
              <a:rPr lang="en-US" altLang="en-US" sz="2000" b="1" i="1" dirty="0"/>
              <a:t>r</a:t>
            </a:r>
            <a:r>
              <a:rPr lang="en-US" altLang="en-US" sz="2000" b="1" dirty="0"/>
              <a:t> ) is single-valued and monotonically increasing in the</a:t>
            </a:r>
          </a:p>
          <a:p>
            <a:r>
              <a:rPr lang="en-US" altLang="en-US" sz="2000" b="1" dirty="0"/>
              <a:t>	 interval 0 </a:t>
            </a:r>
            <a:r>
              <a:rPr lang="en-US" altLang="en-US" sz="2000" b="1" dirty="0">
                <a:sym typeface="Symbol" panose="05050102010706020507" pitchFamily="18" charset="2"/>
              </a:rPr>
              <a:t>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r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</a:t>
            </a:r>
            <a:r>
              <a:rPr lang="en-US" altLang="en-US" sz="2000" b="1" dirty="0"/>
              <a:t> 1</a:t>
            </a:r>
          </a:p>
          <a:p>
            <a:r>
              <a:rPr lang="en-US" altLang="en-US" sz="2000" b="1" dirty="0"/>
              <a:t>(b) 0 </a:t>
            </a:r>
            <a:r>
              <a:rPr lang="en-US" altLang="en-US" sz="2000" b="1" dirty="0">
                <a:sym typeface="Symbol" panose="05050102010706020507" pitchFamily="18" charset="2"/>
              </a:rPr>
              <a:t>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T</a:t>
            </a:r>
            <a:r>
              <a:rPr lang="en-US" altLang="en-US" sz="2000" b="1" dirty="0"/>
              <a:t> ( </a:t>
            </a:r>
            <a:r>
              <a:rPr lang="en-US" altLang="en-US" sz="2000" b="1" i="1" dirty="0"/>
              <a:t>r</a:t>
            </a:r>
            <a:r>
              <a:rPr lang="en-US" altLang="en-US" sz="2000" b="1" dirty="0"/>
              <a:t> ) </a:t>
            </a:r>
            <a:r>
              <a:rPr lang="en-US" altLang="en-US" sz="2000" b="1" dirty="0">
                <a:sym typeface="Symbol" panose="05050102010706020507" pitchFamily="18" charset="2"/>
              </a:rPr>
              <a:t></a:t>
            </a:r>
            <a:r>
              <a:rPr lang="en-US" altLang="en-US" sz="2000" b="1" dirty="0"/>
              <a:t> 1 for 0 </a:t>
            </a:r>
            <a:r>
              <a:rPr lang="en-US" altLang="en-US" sz="2000" b="1" dirty="0">
                <a:sym typeface="Symbol" panose="05050102010706020507" pitchFamily="18" charset="2"/>
              </a:rPr>
              <a:t>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r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ym typeface="Symbol" panose="05050102010706020507" pitchFamily="18" charset="2"/>
              </a:rPr>
              <a:t></a:t>
            </a:r>
            <a:r>
              <a:rPr lang="en-US" altLang="en-US" sz="2000" b="1" dirty="0"/>
              <a:t> 1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3612CF43-9FAF-43C2-9694-36D6F7CFF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3" y="501650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4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1991" name="Line 7">
            <a:extLst>
              <a:ext uri="{FF2B5EF4-FFF2-40B4-BE49-F238E27FC236}">
                <a16:creationId xmlns:a16="http://schemas.microsoft.com/office/drawing/2014/main" id="{CE097A18-A421-4616-8CB3-F5B985CA8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9064" y="5165725"/>
            <a:ext cx="523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9CF13EB3-1DBE-43A6-8988-086FAD087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18" y="238126"/>
            <a:ext cx="8066088" cy="57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Histogram Equalization</a:t>
            </a:r>
          </a:p>
        </p:txBody>
      </p:sp>
    </p:spTree>
    <p:extLst>
      <p:ext uri="{BB962C8B-B14F-4D97-AF65-F5344CB8AC3E}">
        <p14:creationId xmlns:p14="http://schemas.microsoft.com/office/powerpoint/2010/main" val="1761113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3CDFC5-97F4-41D4-B644-3FF09C97681F}"/>
              </a:ext>
            </a:extLst>
          </p:cNvPr>
          <p:cNvSpPr/>
          <p:nvPr/>
        </p:nvSpPr>
        <p:spPr>
          <a:xfrm>
            <a:off x="646544" y="729129"/>
            <a:ext cx="102708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Uniform probability distribution</a:t>
            </a:r>
          </a:p>
          <a:p>
            <a:endParaRPr lang="en-US" sz="2800" b="0" i="0" u="none" strike="noStrike" baseline="0" dirty="0">
              <a:solidFill>
                <a:srgbClr val="943735"/>
              </a:solidFill>
              <a:latin typeface="Calibri" panose="020F0502020204030204" pitchFamily="34" charset="0"/>
            </a:endParaRPr>
          </a:p>
          <a:p>
            <a:endParaRPr lang="en-US" sz="2800" b="0" i="0" u="none" strike="noStrike" baseline="0" dirty="0">
              <a:solidFill>
                <a:srgbClr val="943735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A probability distribution </a:t>
            </a:r>
            <a:r>
              <a:rPr lang="en-US" sz="2800" b="1" dirty="0">
                <a:solidFill>
                  <a:srgbClr val="16375E"/>
                </a:solidFill>
                <a:latin typeface="Calibri" panose="020F0502020204030204" pitchFamily="34" charset="0"/>
              </a:rPr>
              <a:t>P 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is uniform if all events have the same probability of occurrence.</a:t>
            </a:r>
          </a:p>
          <a:p>
            <a:pPr lvl="1"/>
            <a:endParaRPr lang="en-US" sz="280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If </a:t>
            </a:r>
            <a:r>
              <a:rPr lang="en-US" sz="2800" b="1" i="1" dirty="0">
                <a:solidFill>
                  <a:srgbClr val="16375E"/>
                </a:solidFill>
                <a:latin typeface="Calibri" panose="020F0502020204030204" pitchFamily="34" charset="0"/>
              </a:rPr>
              <a:t>N 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is the number of events then </a:t>
            </a:r>
            <a:r>
              <a:rPr lang="en-US" sz="2800" b="1" dirty="0">
                <a:solidFill>
                  <a:srgbClr val="16375E"/>
                </a:solidFill>
                <a:latin typeface="Calibri" panose="020F0502020204030204" pitchFamily="34" charset="0"/>
              </a:rPr>
              <a:t>P(x) = 1 / N 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for every event </a:t>
            </a:r>
            <a:r>
              <a:rPr lang="en-US" sz="2800" b="1" dirty="0">
                <a:solidFill>
                  <a:srgbClr val="16375E"/>
                </a:solidFill>
                <a:latin typeface="Calibri" panose="020F0502020204030204" pitchFamily="34" charset="0"/>
              </a:rPr>
              <a:t>x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CBCF8-B98A-4D09-B499-31A523381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3" y="4195527"/>
            <a:ext cx="4669950" cy="24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78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C48122-1D58-4661-B8ED-AB380CBF164A}"/>
              </a:ext>
            </a:extLst>
          </p:cNvPr>
          <p:cNvSpPr/>
          <p:nvPr/>
        </p:nvSpPr>
        <p:spPr>
          <a:xfrm>
            <a:off x="471054" y="203315"/>
            <a:ext cx="48306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Histogram equalization</a:t>
            </a:r>
          </a:p>
          <a:p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8DF505-E960-43F4-A9D2-8A6A677CB2B8}"/>
              </a:ext>
            </a:extLst>
          </p:cNvPr>
          <p:cNvSpPr/>
          <p:nvPr/>
        </p:nvSpPr>
        <p:spPr>
          <a:xfrm>
            <a:off x="674254" y="2639005"/>
            <a:ext cx="106587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We want to compute</a:t>
            </a:r>
          </a:p>
          <a:p>
            <a:pPr marL="628650" lvl="1" indent="-171450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An image </a:t>
            </a:r>
            <a:r>
              <a:rPr lang="en-US" sz="2800" b="1" i="1" dirty="0">
                <a:solidFill>
                  <a:srgbClr val="16375E"/>
                </a:solidFill>
                <a:latin typeface="Calibri" panose="020F0502020204030204" pitchFamily="34" charset="0"/>
              </a:rPr>
              <a:t>g</a:t>
            </a:r>
            <a:r>
              <a:rPr lang="en-US" sz="2800" b="1" dirty="0">
                <a:solidFill>
                  <a:srgbClr val="16375E"/>
                </a:solidFill>
                <a:latin typeface="Calibri" panose="020F0502020204030204" pitchFamily="34" charset="0"/>
              </a:rPr>
              <a:t>= T(</a:t>
            </a:r>
            <a:r>
              <a:rPr lang="en-US" sz="2800" b="1" i="1" dirty="0">
                <a:solidFill>
                  <a:srgbClr val="16375E"/>
                </a:solidFill>
                <a:latin typeface="Calibri" panose="020F0502020204030204" pitchFamily="34" charset="0"/>
              </a:rPr>
              <a:t>f</a:t>
            </a:r>
            <a:r>
              <a:rPr lang="en-US" sz="2800" b="1" dirty="0">
                <a:solidFill>
                  <a:srgbClr val="16375E"/>
                </a:solidFill>
                <a:latin typeface="Calibri" panose="020F0502020204030204" pitchFamily="34" charset="0"/>
              </a:rPr>
              <a:t>) 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such that the intensities of </a:t>
            </a:r>
            <a:r>
              <a:rPr lang="en-US" sz="2800" b="1" i="1" dirty="0">
                <a:solidFill>
                  <a:srgbClr val="16375E"/>
                </a:solidFill>
                <a:latin typeface="Calibri" panose="020F0502020204030204" pitchFamily="34" charset="0"/>
              </a:rPr>
              <a:t>g 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are better distributed on the histogram </a:t>
            </a:r>
            <a:r>
              <a:rPr lang="en-US" sz="2800" b="1" dirty="0">
                <a:solidFill>
                  <a:srgbClr val="16375E"/>
                </a:solidFill>
                <a:latin typeface="Calibri" panose="020F0502020204030204" pitchFamily="34" charset="0"/>
              </a:rPr>
              <a:t>h</a:t>
            </a:r>
            <a:r>
              <a:rPr lang="en-US" b="1" i="1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g</a:t>
            </a:r>
            <a:endParaRPr lang="en-US" b="0" i="0" u="none" strike="noStrike" baseline="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b="1" dirty="0">
                <a:solidFill>
                  <a:srgbClr val="16375E"/>
                </a:solidFill>
                <a:latin typeface="Calibri" panose="020F0502020204030204" pitchFamily="34" charset="0"/>
              </a:rPr>
              <a:t>h</a:t>
            </a:r>
            <a:r>
              <a:rPr lang="en-US" b="1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g 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as a PDF, the intensities of </a:t>
            </a:r>
            <a:r>
              <a:rPr lang="en-US" sz="2800" b="1" i="1" dirty="0">
                <a:solidFill>
                  <a:srgbClr val="16375E"/>
                </a:solidFill>
                <a:latin typeface="Calibri" panose="020F0502020204030204" pitchFamily="34" charset="0"/>
              </a:rPr>
              <a:t>g 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should follow a uniform distribution.</a:t>
            </a:r>
          </a:p>
          <a:p>
            <a:endParaRPr lang="en-US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00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5DF17F-99B8-4E68-9ED6-7DD4AEB96C23}"/>
              </a:ext>
            </a:extLst>
          </p:cNvPr>
          <p:cNvSpPr/>
          <p:nvPr/>
        </p:nvSpPr>
        <p:spPr>
          <a:xfrm>
            <a:off x="489527" y="1385754"/>
            <a:ext cx="1158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Requirements for a good mapping T</a:t>
            </a:r>
          </a:p>
          <a:p>
            <a:pPr marL="2346325" lvl="1" indent="-1889125"/>
            <a:r>
              <a:rPr lang="en-US" sz="2800" b="0" i="0" u="none" strike="noStrike" baseline="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Condition A:</a:t>
            </a:r>
            <a:r>
              <a:rPr lang="en-US" sz="2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T is required to be a monotonically increasing function in the interval [0, L-1]</a:t>
            </a:r>
          </a:p>
          <a:p>
            <a:pPr lvl="2"/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That is if x &lt; y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T(x) &lt;= T(y)</a:t>
            </a:r>
          </a:p>
          <a:p>
            <a:pPr lvl="2"/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Avoids reversing intensities</a:t>
            </a:r>
          </a:p>
          <a:p>
            <a:pPr lvl="1"/>
            <a:r>
              <a:rPr lang="fr-FR" sz="2800" b="0" i="0" u="none" strike="noStrike" baseline="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fr-FR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Condition B:</a:t>
            </a:r>
            <a:r>
              <a:rPr lang="fr-FR" sz="2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x </a:t>
            </a:r>
            <a:r>
              <a:rPr lang="en-US" sz="2800" dirty="0">
                <a:sym typeface="Symbol" panose="05050102010706020507" pitchFamily="18" charset="2"/>
              </a:rPr>
              <a:t>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fr-FR" sz="2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[0, L-1] </a:t>
            </a:r>
            <a:r>
              <a:rPr lang="fr-FR" sz="2800" b="0" i="0" u="none" strike="noStrike" baseline="0" dirty="0">
                <a:solidFill>
                  <a:srgbClr val="16375E"/>
                </a:solidFill>
                <a:latin typeface="Wingdings" panose="05000000000000000000" pitchFamily="2" charset="2"/>
              </a:rPr>
              <a:t></a:t>
            </a:r>
            <a:r>
              <a:rPr lang="fr-FR" sz="2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T(x) </a:t>
            </a:r>
            <a:r>
              <a:rPr lang="en-US" sz="2800" dirty="0">
                <a:sym typeface="Symbol" panose="05050102010706020507" pitchFamily="18" charset="2"/>
              </a:rPr>
              <a:t></a:t>
            </a:r>
            <a:r>
              <a:rPr lang="fr-FR" sz="2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[0, L-1] </a:t>
            </a:r>
          </a:p>
          <a:p>
            <a:pPr lvl="2"/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guarantees that the range of output intensities are the same as the range of input intensities. </a:t>
            </a:r>
          </a:p>
          <a:p>
            <a:pPr lvl="1"/>
            <a:r>
              <a:rPr lang="en-US" sz="2800" b="0" i="0" u="none" strike="noStrike" baseline="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Condition C:</a:t>
            </a:r>
            <a:r>
              <a:rPr lang="en-US" sz="28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You may require strict monotonicity</a:t>
            </a:r>
          </a:p>
          <a:p>
            <a:pPr lvl="2"/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•x &lt; y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T(x) &lt; T(y)</a:t>
            </a:r>
          </a:p>
          <a:p>
            <a:pPr lvl="2"/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guarantees the mapping (or transformation )T is one-to-one.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4042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664729-9222-4CB0-902F-E4798585E4F8}"/>
              </a:ext>
            </a:extLst>
          </p:cNvPr>
          <p:cNvSpPr/>
          <p:nvPr/>
        </p:nvSpPr>
        <p:spPr>
          <a:xfrm>
            <a:off x="526472" y="274044"/>
            <a:ext cx="9698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Histogram equalization –Algorithm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EB81C8-4E27-4A4D-8D69-AA746855B640}"/>
              </a:ext>
            </a:extLst>
          </p:cNvPr>
          <p:cNvSpPr/>
          <p:nvPr/>
        </p:nvSpPr>
        <p:spPr>
          <a:xfrm>
            <a:off x="526472" y="1197374"/>
            <a:ext cx="99660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Input</a:t>
            </a:r>
          </a:p>
          <a:p>
            <a:pPr lvl="1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A discrete image </a:t>
            </a:r>
            <a:r>
              <a:rPr lang="en-US" sz="2800" b="1" i="1" dirty="0">
                <a:solidFill>
                  <a:srgbClr val="16375E"/>
                </a:solidFill>
                <a:latin typeface="Calibri" panose="020F0502020204030204" pitchFamily="34" charset="0"/>
              </a:rPr>
              <a:t>f 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of L levels of intensity</a:t>
            </a:r>
          </a:p>
          <a:p>
            <a:r>
              <a:rPr lang="en-US" sz="3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Algorithm</a:t>
            </a:r>
          </a:p>
          <a:p>
            <a:pPr lvl="1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Step1:Compute the normalized histogram </a:t>
            </a:r>
            <a:r>
              <a:rPr lang="en-US" sz="2800" b="1" dirty="0">
                <a:solidFill>
                  <a:srgbClr val="16375E"/>
                </a:solidFill>
                <a:latin typeface="Calibri" panose="020F0502020204030204" pitchFamily="34" charset="0"/>
              </a:rPr>
              <a:t>h</a:t>
            </a:r>
            <a:r>
              <a:rPr lang="en-US" sz="1600" b="1" i="1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f 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of input image </a:t>
            </a:r>
            <a:r>
              <a:rPr lang="en-US" sz="2800" b="1" i="1" dirty="0">
                <a:solidFill>
                  <a:srgbClr val="16375E"/>
                </a:solidFill>
                <a:latin typeface="Calibri" panose="020F0502020204030204" pitchFamily="34" charset="0"/>
              </a:rPr>
              <a:t>f</a:t>
            </a:r>
            <a:endParaRPr lang="en-US" sz="280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Step 2:Compute the CDF of </a:t>
            </a:r>
            <a:r>
              <a:rPr lang="en-US" sz="2800" b="1" dirty="0">
                <a:solidFill>
                  <a:srgbClr val="16375E"/>
                </a:solidFill>
                <a:latin typeface="Calibri" panose="020F0502020204030204" pitchFamily="34" charset="0"/>
              </a:rPr>
              <a:t>h</a:t>
            </a:r>
            <a:r>
              <a:rPr lang="en-US" sz="1600" b="1" i="1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f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, denoted </a:t>
            </a:r>
            <a:r>
              <a:rPr lang="en-US" sz="2800" dirty="0" err="1">
                <a:solidFill>
                  <a:srgbClr val="16375E"/>
                </a:solidFill>
                <a:latin typeface="Calibri" panose="020F0502020204030204" pitchFamily="34" charset="0"/>
              </a:rPr>
              <a:t>CDF</a:t>
            </a:r>
            <a:r>
              <a:rPr lang="en-US" sz="1600" b="0" i="0" u="none" strike="noStrike" baseline="0" dirty="0" err="1">
                <a:solidFill>
                  <a:srgbClr val="16375E"/>
                </a:solidFill>
                <a:latin typeface="Calibri" panose="020F0502020204030204" pitchFamily="34" charset="0"/>
              </a:rPr>
              <a:t>h</a:t>
            </a:r>
            <a:r>
              <a:rPr lang="en-US" sz="1600" b="0" i="1" u="none" strike="noStrike" baseline="0" dirty="0" err="1">
                <a:solidFill>
                  <a:srgbClr val="16375E"/>
                </a:solidFill>
                <a:latin typeface="Calibri" panose="020F0502020204030204" pitchFamily="34" charset="0"/>
              </a:rPr>
              <a:t>f</a:t>
            </a:r>
            <a:endParaRPr lang="en-US" sz="1600" b="0" i="0" u="none" strike="noStrike" baseline="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Step 3:Find a transformation T: [0, L-1] </a:t>
            </a:r>
            <a:r>
              <a:rPr lang="en-US" sz="2800" dirty="0">
                <a:solidFill>
                  <a:srgbClr val="16375E"/>
                </a:solidFill>
                <a:latin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[0, L-1] such that</a:t>
            </a:r>
          </a:p>
          <a:p>
            <a:pPr lvl="1"/>
            <a:endParaRPr lang="en-US" sz="280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Step 4: Apply the transformation on each pixel of the input image </a:t>
            </a:r>
            <a:r>
              <a:rPr lang="en-US" sz="2800" b="1" i="1" dirty="0">
                <a:solidFill>
                  <a:srgbClr val="16375E"/>
                </a:solidFill>
                <a:latin typeface="Calibri" panose="020F0502020204030204" pitchFamily="34" charset="0"/>
              </a:rPr>
              <a:t>f</a:t>
            </a:r>
            <a:endParaRPr lang="en-US" sz="280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r>
              <a:rPr lang="en-US" sz="3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Properties</a:t>
            </a:r>
          </a:p>
          <a:p>
            <a:pPr lvl="1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The procedure is fully automatic and very fast</a:t>
            </a:r>
          </a:p>
          <a:p>
            <a:pPr lvl="1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Suitable for real-time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29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00B98A-06F1-4F01-8EFF-7935BF75B951}"/>
              </a:ext>
            </a:extLst>
          </p:cNvPr>
          <p:cNvSpPr/>
          <p:nvPr/>
        </p:nvSpPr>
        <p:spPr>
          <a:xfrm>
            <a:off x="766619" y="430481"/>
            <a:ext cx="107418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Example</a:t>
            </a:r>
          </a:p>
          <a:p>
            <a:pPr lvl="1"/>
            <a:r>
              <a:rPr lang="en-US" sz="2800" dirty="0">
                <a:solidFill>
                  <a:srgbClr val="943735"/>
                </a:solidFill>
                <a:latin typeface="Calibri" panose="020F0502020204030204" pitchFamily="34" charset="0"/>
              </a:rPr>
              <a:t>Do histogram equalization on the 5x5 image with integer intensities in the range between one and eight.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AC18E-F6ED-4621-B190-767505F1C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125" y="2525999"/>
            <a:ext cx="1868530" cy="214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47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9A3989-2DB9-48AA-9104-5AC0B316F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71" y="785090"/>
            <a:ext cx="10672619" cy="53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541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2911C0-20E6-48F4-9066-FBD83EF2E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79" y="1627847"/>
            <a:ext cx="9976241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BFAB83-8E63-46B6-8C6B-56AC61266945}"/>
              </a:ext>
            </a:extLst>
          </p:cNvPr>
          <p:cNvSpPr/>
          <p:nvPr/>
        </p:nvSpPr>
        <p:spPr>
          <a:xfrm>
            <a:off x="1107878" y="658153"/>
            <a:ext cx="2050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Example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8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A43E18-03DF-4DF1-A5BC-63C6F4983E91}"/>
              </a:ext>
            </a:extLst>
          </p:cNvPr>
          <p:cNvSpPr/>
          <p:nvPr/>
        </p:nvSpPr>
        <p:spPr>
          <a:xfrm>
            <a:off x="498763" y="1797784"/>
            <a:ext cx="1119447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Spatial domain</a:t>
            </a: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The image plane itself</a:t>
            </a: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Processing in the spatial domain deals with direct manipulation of the image pixels</a:t>
            </a:r>
          </a:p>
          <a:p>
            <a:pPr lvl="1"/>
            <a:endParaRPr lang="en-US" sz="240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Other domains</a:t>
            </a:r>
          </a:p>
          <a:p>
            <a:pPr lvl="1"/>
            <a:r>
              <a:rPr lang="en-US" sz="20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Frequency domain</a:t>
            </a:r>
          </a:p>
          <a:p>
            <a:pPr lvl="2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Consider the image as a 2D signal and apply Fourier transform</a:t>
            </a:r>
          </a:p>
          <a:p>
            <a:pPr lvl="2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Process the image in the transformed domain</a:t>
            </a:r>
          </a:p>
          <a:p>
            <a:pPr lvl="2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Apply the inverse transform to return into the spatial domain.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9EF3C9-7E13-458E-8DC5-41A3A5024B6B}"/>
              </a:ext>
            </a:extLst>
          </p:cNvPr>
          <p:cNvSpPr txBox="1"/>
          <p:nvPr/>
        </p:nvSpPr>
        <p:spPr>
          <a:xfrm>
            <a:off x="314035" y="369455"/>
            <a:ext cx="6179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31619150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4FC719-6222-44F8-9B37-C58CD6B3224C}"/>
              </a:ext>
            </a:extLst>
          </p:cNvPr>
          <p:cNvSpPr/>
          <p:nvPr/>
        </p:nvSpPr>
        <p:spPr>
          <a:xfrm>
            <a:off x="387926" y="397356"/>
            <a:ext cx="10584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Histogram equalization of color images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3EF20-779E-4573-997D-4AAE0B83FB93}"/>
              </a:ext>
            </a:extLst>
          </p:cNvPr>
          <p:cNvSpPr/>
          <p:nvPr/>
        </p:nvSpPr>
        <p:spPr>
          <a:xfrm>
            <a:off x="508000" y="1148355"/>
            <a:ext cx="108157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0" i="0" u="none" strike="noStrike" baseline="0" dirty="0">
              <a:solidFill>
                <a:srgbClr val="943735"/>
              </a:solidFill>
              <a:latin typeface="Calibri" panose="020F0502020204030204" pitchFamily="34" charset="0"/>
            </a:endParaRPr>
          </a:p>
          <a:p>
            <a:r>
              <a:rPr lang="en-US" sz="3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For color images</a:t>
            </a:r>
          </a:p>
          <a:p>
            <a:pPr marL="628650" lvl="1" indent="-171450"/>
            <a:r>
              <a:rPr lang="en-US" sz="3200" b="0" i="0" u="none" strike="noStrike" baseline="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Apply separately the procedure to each of the three channels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will yield in a dramatic change in the color balance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NOT RECOMMENED unless you have a good reason for doing that.</a:t>
            </a:r>
          </a:p>
          <a:p>
            <a:pPr lvl="1"/>
            <a:r>
              <a:rPr lang="en-US" sz="3200" b="0" i="0" u="none" strike="noStrike" baseline="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Recommended method</a:t>
            </a:r>
          </a:p>
          <a:p>
            <a:pPr marL="1090613" lvl="2" indent="-176213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Convert the image into another color space such as the Lab color space OR HSL/HSV color space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Apply the histogram equalization on the Luminance channel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Convert back into the RGB color space.</a:t>
            </a:r>
          </a:p>
        </p:txBody>
      </p:sp>
    </p:spTree>
    <p:extLst>
      <p:ext uri="{BB962C8B-B14F-4D97-AF65-F5344CB8AC3E}">
        <p14:creationId xmlns:p14="http://schemas.microsoft.com/office/powerpoint/2010/main" val="42850179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9EB2CF-23B4-48F6-98D2-71252C051613}"/>
              </a:ext>
            </a:extLst>
          </p:cNvPr>
          <p:cNvSpPr/>
          <p:nvPr/>
        </p:nvSpPr>
        <p:spPr>
          <a:xfrm>
            <a:off x="785091" y="553852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Lab color space</a:t>
            </a:r>
          </a:p>
          <a:p>
            <a:endParaRPr lang="en-US" sz="1600" b="0" i="0" u="none" strike="noStrike" baseline="0" dirty="0">
              <a:solidFill>
                <a:srgbClr val="16375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354645-2CFD-4813-B1C9-C219129D9F86}"/>
              </a:ext>
            </a:extLst>
          </p:cNvPr>
          <p:cNvSpPr/>
          <p:nvPr/>
        </p:nvSpPr>
        <p:spPr>
          <a:xfrm>
            <a:off x="877455" y="1819142"/>
            <a:ext cx="1062181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solidFill>
                  <a:srgbClr val="943735"/>
                </a:solidFill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solidFill>
                  <a:srgbClr val="943735"/>
                </a:solidFill>
                <a:latin typeface="Calibri" panose="020F0502020204030204" pitchFamily="34" charset="0"/>
              </a:rPr>
              <a:t>Lab color space is designed to approximate the human vision</a:t>
            </a:r>
          </a:p>
          <a:p>
            <a:pPr lvl="1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The L component matches the human perception of lightness</a:t>
            </a:r>
          </a:p>
          <a:p>
            <a:pPr lvl="1"/>
            <a:r>
              <a:rPr lang="en-US" sz="28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800" dirty="0">
                <a:solidFill>
                  <a:srgbClr val="16375E"/>
                </a:solidFill>
                <a:latin typeface="Calibri" panose="020F0502020204030204" pitchFamily="34" charset="0"/>
              </a:rPr>
              <a:t>The Lab space is much larger than the gamut of computer displays.</a:t>
            </a:r>
          </a:p>
          <a:p>
            <a:endParaRPr lang="en-US" sz="280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>
                <a:solidFill>
                  <a:srgbClr val="943735"/>
                </a:solidFill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solidFill>
                  <a:srgbClr val="943735"/>
                </a:solidFill>
                <a:latin typeface="Calibri" panose="020F0502020204030204" pitchFamily="34" charset="0"/>
              </a:rPr>
              <a:t>Conversions</a:t>
            </a:r>
          </a:p>
          <a:p>
            <a:pPr lvl="1"/>
            <a:r>
              <a:rPr lang="en-US" sz="2400" b="0" i="0" u="none" strike="noStrike" baseline="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Will be covered in a special lecture on Colors.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5460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76104971-D15E-409E-967F-77270228D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54" y="29289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IE" altLang="et-EE" sz="3200" dirty="0">
                <a:solidFill>
                  <a:srgbClr val="FF0000"/>
                </a:solidFill>
              </a:rPr>
              <a:t>Histogram Equalization</a:t>
            </a:r>
            <a:endParaRPr lang="en-US" altLang="et-EE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733E0877-FA14-434A-AA25-E192927A3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543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ABD6F617-1048-4A9B-A1FC-29510A2D0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754538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Curved Left Arrow 1">
            <a:extLst>
              <a:ext uri="{FF2B5EF4-FFF2-40B4-BE49-F238E27FC236}">
                <a16:creationId xmlns:a16="http://schemas.microsoft.com/office/drawing/2014/main" id="{81B1530E-CF83-49A7-83D9-26CD235DC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828800"/>
            <a:ext cx="1219200" cy="3390900"/>
          </a:xfrm>
          <a:prstGeom prst="curvedLeftArrow">
            <a:avLst>
              <a:gd name="adj1" fmla="val 24993"/>
              <a:gd name="adj2" fmla="val 49998"/>
              <a:gd name="adj3" fmla="val 25000"/>
            </a:avLst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t-EE" alt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86E33ED-8842-4428-93EA-4149A34F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407" y="2974182"/>
            <a:ext cx="4038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t-EE" sz="2200" i="1" dirty="0">
                <a:latin typeface="+mn-lt"/>
              </a:rPr>
              <a:t>Histogram Equalization</a:t>
            </a:r>
            <a:endParaRPr lang="tr-TR" altLang="et-EE" sz="2200" i="1" dirty="0">
              <a:latin typeface="+mn-lt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7511F3C-43A0-47F2-92C3-BFD4EBF3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9995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IE" altLang="et-EE" sz="2800" dirty="0">
                <a:solidFill>
                  <a:srgbClr val="FF0000"/>
                </a:solidFill>
                <a:latin typeface="+mn-lt"/>
              </a:rPr>
              <a:t>Histogram of 4 basic grey-level characteristics</a:t>
            </a:r>
            <a:endParaRPr lang="en-US" altLang="et-EE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47422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B88EE22-08C8-4082-84C6-F65411512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36" y="47011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IE" altLang="et-EE" sz="2800" dirty="0">
                <a:solidFill>
                  <a:srgbClr val="FF0000"/>
                </a:solidFill>
                <a:latin typeface="+mn-lt"/>
              </a:rPr>
              <a:t>Histogram of 4 basic grey-level characteristics</a:t>
            </a:r>
            <a:endParaRPr lang="en-US" altLang="et-EE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AB2F8C3-6CAC-4291-A959-C8174FA4E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782" y="1847272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t-EE" sz="1800" dirty="0">
                <a:solidFill>
                  <a:srgbClr val="FF0000"/>
                </a:solidFill>
                <a:latin typeface="+mn-lt"/>
              </a:rPr>
              <a:t>Low contrast image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3147D0F-1B32-4261-BDF9-175052A7E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982" y="4144385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t-EE" sz="1800" dirty="0">
                <a:solidFill>
                  <a:srgbClr val="FF0000"/>
                </a:solidFill>
                <a:latin typeface="+mn-lt"/>
              </a:rPr>
              <a:t>High contrast image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AE4F199E-5526-4431-817D-3B5734B0C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1847272"/>
            <a:ext cx="219551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CE52BDA-E3A8-41F1-8172-F71E6B20B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82" y="1618672"/>
            <a:ext cx="4767263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85B7E7D7-9AB6-49D0-8C04-D906F6AE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2" y="4133272"/>
            <a:ext cx="2195513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5AB6C22-5CA6-4551-8028-A096F211D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82" y="3925310"/>
            <a:ext cx="4767263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6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>
            <a:extLst>
              <a:ext uri="{FF2B5EF4-FFF2-40B4-BE49-F238E27FC236}">
                <a16:creationId xmlns:a16="http://schemas.microsoft.com/office/drawing/2014/main" id="{DA1AFD85-B61A-46A1-A891-562E9578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1385889"/>
            <a:ext cx="3090862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C14E595A-3ED4-4B24-8B3A-50A673C3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46" y="5591753"/>
            <a:ext cx="38306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id="{A3A4E8E1-CAFE-4272-86B6-F967C267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45" y="244473"/>
            <a:ext cx="8066088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Histogram Processing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AE7E5E-7702-44D9-8FCD-1C3169D515BA}"/>
              </a:ext>
            </a:extLst>
          </p:cNvPr>
          <p:cNvSpPr/>
          <p:nvPr/>
        </p:nvSpPr>
        <p:spPr>
          <a:xfrm>
            <a:off x="692727" y="48312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Histogram matching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9C81E1-CF60-4D1E-B2FE-F156D54E3C02}"/>
              </a:ext>
            </a:extLst>
          </p:cNvPr>
          <p:cNvSpPr/>
          <p:nvPr/>
        </p:nvSpPr>
        <p:spPr>
          <a:xfrm>
            <a:off x="609599" y="2136339"/>
            <a:ext cx="1043709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Goal</a:t>
            </a: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Given an image </a:t>
            </a:r>
            <a:r>
              <a:rPr lang="en-US" sz="2400" b="1" i="1" dirty="0">
                <a:solidFill>
                  <a:srgbClr val="16375E"/>
                </a:solidFill>
                <a:latin typeface="Calibri" panose="020F0502020204030204" pitchFamily="34" charset="0"/>
              </a:rPr>
              <a:t>f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with a normalized histogram </a:t>
            </a:r>
            <a:r>
              <a:rPr lang="en-US" sz="2400" b="1" dirty="0">
                <a:solidFill>
                  <a:srgbClr val="16375E"/>
                </a:solidFill>
                <a:latin typeface="Calibri" panose="020F0502020204030204" pitchFamily="34" charset="0"/>
              </a:rPr>
              <a:t>h</a:t>
            </a:r>
            <a:r>
              <a:rPr lang="en-US" sz="1600" b="1" i="1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f</a:t>
            </a:r>
            <a:endParaRPr lang="en-US" sz="1600" b="0" i="0" u="none" strike="noStrike" baseline="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Given a probability distribution </a:t>
            </a:r>
            <a:r>
              <a:rPr lang="en-US" sz="2400" b="1" dirty="0">
                <a:solidFill>
                  <a:srgbClr val="16375E"/>
                </a:solidFill>
                <a:latin typeface="Calibri" panose="020F0502020204030204" pitchFamily="34" charset="0"/>
              </a:rPr>
              <a:t>P</a:t>
            </a:r>
            <a:endParaRPr lang="en-US" sz="240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pPr marL="573088" lvl="1" indent="-115888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Find a transformation </a:t>
            </a:r>
            <a:r>
              <a:rPr lang="en-US" sz="2400" b="1" dirty="0">
                <a:solidFill>
                  <a:srgbClr val="16375E"/>
                </a:solidFill>
                <a:latin typeface="Calibri" panose="020F0502020204030204" pitchFamily="34" charset="0"/>
              </a:rPr>
              <a:t>T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such that the normalized histogram of </a:t>
            </a:r>
            <a:r>
              <a:rPr lang="en-US" sz="2400" b="1" dirty="0">
                <a:solidFill>
                  <a:srgbClr val="16375E"/>
                </a:solidFill>
                <a:latin typeface="Calibri" panose="020F0502020204030204" pitchFamily="34" charset="0"/>
              </a:rPr>
              <a:t>T(</a:t>
            </a:r>
            <a:r>
              <a:rPr lang="en-US" sz="2400" b="1" i="1" dirty="0">
                <a:solidFill>
                  <a:srgbClr val="16375E"/>
                </a:solidFill>
                <a:latin typeface="Calibri" panose="020F0502020204030204" pitchFamily="34" charset="0"/>
              </a:rPr>
              <a:t>f</a:t>
            </a:r>
            <a:r>
              <a:rPr lang="en-US" sz="2400" b="1" dirty="0">
                <a:solidFill>
                  <a:srgbClr val="16375E"/>
                </a:solidFill>
                <a:latin typeface="Calibri" panose="020F0502020204030204" pitchFamily="34" charset="0"/>
              </a:rPr>
              <a:t>)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matches the probability distribution </a:t>
            </a:r>
            <a:r>
              <a:rPr lang="en-US" sz="2400" b="1" dirty="0">
                <a:solidFill>
                  <a:srgbClr val="16375E"/>
                </a:solidFill>
                <a:latin typeface="Calibri" panose="020F0502020204030204" pitchFamily="34" charset="0"/>
              </a:rPr>
              <a:t>P.</a:t>
            </a:r>
          </a:p>
          <a:p>
            <a:pPr lvl="1"/>
            <a:endParaRPr lang="en-US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Remarks</a:t>
            </a: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If </a:t>
            </a:r>
            <a:r>
              <a:rPr lang="en-US" sz="2400" b="1" dirty="0">
                <a:solidFill>
                  <a:srgbClr val="16375E"/>
                </a:solidFill>
                <a:latin typeface="Calibri" panose="020F0502020204030204" pitchFamily="34" charset="0"/>
              </a:rPr>
              <a:t>P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is a uniform distribution then </a:t>
            </a:r>
            <a:r>
              <a:rPr lang="en-US" sz="2400" b="1" dirty="0">
                <a:solidFill>
                  <a:srgbClr val="16375E"/>
                </a:solidFill>
                <a:latin typeface="Calibri" panose="020F0502020204030204" pitchFamily="34" charset="0"/>
              </a:rPr>
              <a:t>T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is the same as the histogram equalization.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429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32518-8DC2-4115-B9F2-80E809237588}"/>
              </a:ext>
            </a:extLst>
          </p:cNvPr>
          <p:cNvSpPr/>
          <p:nvPr/>
        </p:nvSpPr>
        <p:spPr>
          <a:xfrm>
            <a:off x="526472" y="196871"/>
            <a:ext cx="7850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Histogram matching -procedure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9B9891-FE18-489D-A980-3E8893FAD66C}"/>
              </a:ext>
            </a:extLst>
          </p:cNvPr>
          <p:cNvSpPr/>
          <p:nvPr/>
        </p:nvSpPr>
        <p:spPr>
          <a:xfrm>
            <a:off x="988291" y="1360561"/>
            <a:ext cx="1051098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Input</a:t>
            </a: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A source image </a:t>
            </a:r>
            <a:r>
              <a:rPr lang="en-US" sz="2400" b="1" i="1" dirty="0">
                <a:solidFill>
                  <a:srgbClr val="16375E"/>
                </a:solidFill>
                <a:latin typeface="Calibri" panose="020F0502020204030204" pitchFamily="34" charset="0"/>
              </a:rPr>
              <a:t>f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and a target distribution function </a:t>
            </a:r>
            <a:r>
              <a:rPr lang="en-US" sz="2400" b="1" dirty="0">
                <a:solidFill>
                  <a:srgbClr val="16375E"/>
                </a:solidFill>
                <a:latin typeface="Calibri" panose="020F0502020204030204" pitchFamily="34" charset="0"/>
              </a:rPr>
              <a:t>P</a:t>
            </a:r>
            <a:endParaRPr lang="en-US" sz="240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b="1" dirty="0">
                <a:solidFill>
                  <a:srgbClr val="16375E"/>
                </a:solidFill>
                <a:latin typeface="Calibri" panose="020F0502020204030204" pitchFamily="34" charset="0"/>
              </a:rPr>
              <a:t>P 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can be the normalized histogram of another image </a:t>
            </a:r>
            <a:r>
              <a:rPr lang="en-US" sz="2400" b="1" i="1" dirty="0">
                <a:solidFill>
                  <a:srgbClr val="16375E"/>
                </a:solidFill>
                <a:latin typeface="Calibri" panose="020F0502020204030204" pitchFamily="34" charset="0"/>
              </a:rPr>
              <a:t>g</a:t>
            </a:r>
          </a:p>
          <a:p>
            <a:endParaRPr lang="en-US" sz="240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Procedure</a:t>
            </a:r>
          </a:p>
          <a:p>
            <a:pPr lvl="1"/>
            <a:r>
              <a:rPr lang="en-US" sz="2000" b="0" i="0" u="none" strike="noStrike" baseline="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0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Calculate the histogram </a:t>
            </a:r>
            <a:r>
              <a:rPr lang="en-US" sz="2000" b="1" i="0" u="none" strike="noStrike" baseline="0" dirty="0" err="1">
                <a:solidFill>
                  <a:srgbClr val="16375E"/>
                </a:solidFill>
                <a:latin typeface="Calibri" panose="020F0502020204030204" pitchFamily="34" charset="0"/>
              </a:rPr>
              <a:t>h</a:t>
            </a:r>
            <a:r>
              <a:rPr lang="en-US" sz="1200" b="1" i="1" u="none" strike="noStrike" baseline="0" dirty="0" err="1">
                <a:solidFill>
                  <a:srgbClr val="16375E"/>
                </a:solidFill>
                <a:latin typeface="Calibri" panose="020F0502020204030204" pitchFamily="34" charset="0"/>
              </a:rPr>
              <a:t>f</a:t>
            </a:r>
            <a:r>
              <a:rPr lang="en-US" sz="2000" b="0" i="0" u="none" strike="noStrike" baseline="0" dirty="0" err="1">
                <a:solidFill>
                  <a:srgbClr val="16375E"/>
                </a:solidFill>
                <a:latin typeface="Calibri" panose="020F0502020204030204" pitchFamily="34" charset="0"/>
              </a:rPr>
              <a:t>of</a:t>
            </a:r>
            <a:r>
              <a:rPr lang="en-US" sz="20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 </a:t>
            </a:r>
            <a:r>
              <a:rPr lang="en-US" sz="2000" b="1" i="1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f</a:t>
            </a:r>
            <a:endParaRPr lang="en-US" sz="2000" b="0" i="0" u="none" strike="noStrike" baseline="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0" i="0" u="none" strike="noStrike" baseline="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0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Calculate the </a:t>
            </a:r>
            <a:r>
              <a:rPr lang="en-US" sz="2000" b="1" i="0" u="none" strike="noStrike" baseline="0" dirty="0" err="1">
                <a:solidFill>
                  <a:srgbClr val="16375E"/>
                </a:solidFill>
                <a:latin typeface="Calibri" panose="020F0502020204030204" pitchFamily="34" charset="0"/>
              </a:rPr>
              <a:t>CDF</a:t>
            </a:r>
            <a:r>
              <a:rPr lang="en-US" sz="1200" b="1" i="1" u="none" strike="noStrike" baseline="0" dirty="0" err="1">
                <a:solidFill>
                  <a:srgbClr val="16375E"/>
                </a:solidFill>
                <a:latin typeface="Calibri" panose="020F0502020204030204" pitchFamily="34" charset="0"/>
              </a:rPr>
              <a:t>f</a:t>
            </a:r>
            <a:r>
              <a:rPr lang="en-US" sz="1200" b="1" i="1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of </a:t>
            </a:r>
            <a:r>
              <a:rPr lang="en-US" sz="2000" b="1" i="1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f </a:t>
            </a:r>
            <a:r>
              <a:rPr lang="en-US" sz="20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and the </a:t>
            </a:r>
            <a:r>
              <a:rPr lang="en-US" sz="2000" b="1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CDF</a:t>
            </a:r>
            <a:r>
              <a:rPr lang="en-US" sz="1200" b="1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P </a:t>
            </a:r>
            <a:r>
              <a:rPr lang="en-US" sz="20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of </a:t>
            </a:r>
            <a:r>
              <a:rPr lang="en-US" sz="2000" b="1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P</a:t>
            </a:r>
            <a:endParaRPr lang="en-US" sz="2000" b="0" i="0" u="none" strike="noStrike" baseline="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0" i="0" u="none" strike="noStrike" baseline="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0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For each gray level </a:t>
            </a:r>
            <a:r>
              <a:rPr lang="en-US" sz="2000" b="1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x</a:t>
            </a:r>
            <a:r>
              <a:rPr lang="en-US" sz="20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[0, L-1], find the gray level </a:t>
            </a:r>
            <a:r>
              <a:rPr lang="en-US" sz="2000" b="1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y </a:t>
            </a:r>
            <a:r>
              <a:rPr lang="en-US" sz="20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for which</a:t>
            </a:r>
          </a:p>
          <a:p>
            <a:pPr lvl="2"/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CDF</a:t>
            </a:r>
            <a:r>
              <a:rPr lang="en-US" sz="12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(x) = CDF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(y)</a:t>
            </a:r>
          </a:p>
          <a:p>
            <a:pPr lvl="2"/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 denote this mapping by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/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Can be implemented as a lookup table</a:t>
            </a:r>
          </a:p>
          <a:p>
            <a:pPr lvl="1"/>
            <a:r>
              <a:rPr lang="en-US" sz="2000" b="0" i="0" u="none" strike="noStrike" baseline="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0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Apply the mapping </a:t>
            </a:r>
            <a:r>
              <a:rPr lang="en-US" sz="2000" b="1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M </a:t>
            </a:r>
            <a:r>
              <a:rPr lang="en-US" sz="2000" b="0" i="0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to all pixels of the input image </a:t>
            </a:r>
            <a:r>
              <a:rPr lang="en-US" sz="2000" b="1" i="1" u="none" strike="noStrike" baseline="0" dirty="0">
                <a:solidFill>
                  <a:srgbClr val="16375E"/>
                </a:solidFill>
                <a:latin typeface="Calibri" panose="020F0502020204030204" pitchFamily="34" charset="0"/>
              </a:rPr>
              <a:t>f</a:t>
            </a:r>
            <a:endParaRPr lang="en-US" sz="2000" b="0" i="0" u="none" strike="noStrike" baseline="0" dirty="0">
              <a:solidFill>
                <a:srgbClr val="16375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584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>
            <a:extLst>
              <a:ext uri="{FF2B5EF4-FFF2-40B4-BE49-F238E27FC236}">
                <a16:creationId xmlns:a16="http://schemas.microsoft.com/office/drawing/2014/main" id="{FAD54DF0-8588-4E0D-BC80-8A51D88A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4" y="2384426"/>
            <a:ext cx="6516687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>
            <a:extLst>
              <a:ext uri="{FF2B5EF4-FFF2-40B4-BE49-F238E27FC236}">
                <a16:creationId xmlns:a16="http://schemas.microsoft.com/office/drawing/2014/main" id="{CFDA5100-1DDB-4487-9A37-1F7EE56DD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9" y="1635126"/>
            <a:ext cx="7921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cs typeface="Tahoma" panose="020B0604030504040204" pitchFamily="34" charset="0"/>
              </a:rPr>
              <a:t>Is histogram equalization a good approach to enhance the below image?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8508D2C4-3D51-4D1E-A88C-0D7074884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4800"/>
            <a:ext cx="806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CC3300"/>
                </a:solidFill>
              </a:rPr>
              <a:t>Histogram Matching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3">
            <a:extLst>
              <a:ext uri="{FF2B5EF4-FFF2-40B4-BE49-F238E27FC236}">
                <a16:creationId xmlns:a16="http://schemas.microsoft.com/office/drawing/2014/main" id="{8CF144E3-E6C8-4AF1-BB6C-2E1533CC7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9" y="1635126"/>
            <a:ext cx="8334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b="1">
                <a:cs typeface="Tahoma" panose="020B0604030504040204" pitchFamily="34" charset="0"/>
              </a:rPr>
              <a:t>Histogram Matching method generates a processed image that has a specified histogram.</a:t>
            </a:r>
          </a:p>
        </p:txBody>
      </p:sp>
      <p:grpSp>
        <p:nvGrpSpPr>
          <p:cNvPr id="2054" name="Group 24">
            <a:extLst>
              <a:ext uri="{FF2B5EF4-FFF2-40B4-BE49-F238E27FC236}">
                <a16:creationId xmlns:a16="http://schemas.microsoft.com/office/drawing/2014/main" id="{97FFBCA1-85A3-4012-B114-9296C0C77A6F}"/>
              </a:ext>
            </a:extLst>
          </p:cNvPr>
          <p:cNvGrpSpPr>
            <a:grpSpLocks/>
          </p:cNvGrpSpPr>
          <p:nvPr/>
        </p:nvGrpSpPr>
        <p:grpSpPr bwMode="auto">
          <a:xfrm>
            <a:off x="2651125" y="4262439"/>
            <a:ext cx="4813300" cy="1614487"/>
            <a:chOff x="312" y="2501"/>
            <a:chExt cx="3032" cy="1017"/>
          </a:xfrm>
        </p:grpSpPr>
        <p:sp>
          <p:nvSpPr>
            <p:cNvPr id="2068" name="Text Box 4">
              <a:extLst>
                <a:ext uri="{FF2B5EF4-FFF2-40B4-BE49-F238E27FC236}">
                  <a16:creationId xmlns:a16="http://schemas.microsoft.com/office/drawing/2014/main" id="{CA7727F3-9911-4D4E-8FC7-2502CC0BD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" y="2905"/>
              <a:ext cx="1037" cy="55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Input image</a:t>
              </a:r>
            </a:p>
            <a:p>
              <a:pPr algn="ctr"/>
              <a:r>
                <a:rPr lang="en-US" altLang="en-US" sz="2800" i="1">
                  <a:latin typeface="Times New Roman" panose="02020603050405020304" pitchFamily="18" charset="0"/>
                </a:rPr>
                <a:t>p</a:t>
              </a:r>
              <a:r>
                <a:rPr lang="en-US" altLang="en-US" sz="28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r</a:t>
              </a:r>
              <a:r>
                <a:rPr lang="en-US" altLang="en-US" sz="2800">
                  <a:latin typeface="Times New Roman" panose="02020603050405020304" pitchFamily="18" charset="0"/>
                </a:rPr>
                <a:t>(</a:t>
              </a:r>
              <a:r>
                <a:rPr lang="en-US" altLang="en-US" sz="2800" i="1">
                  <a:latin typeface="Times New Roman" panose="02020603050405020304" pitchFamily="18" charset="0"/>
                </a:rPr>
                <a:t>r</a:t>
              </a:r>
              <a:r>
                <a:rPr lang="en-US" altLang="en-US" sz="280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069" name="Rectangle 6">
              <a:extLst>
                <a:ext uri="{FF2B5EF4-FFF2-40B4-BE49-F238E27FC236}">
                  <a16:creationId xmlns:a16="http://schemas.microsoft.com/office/drawing/2014/main" id="{FA0113E6-AB37-441B-BB27-2B6DCFD2B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2" y="2848"/>
              <a:ext cx="794" cy="6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0" name="Rectangle 7">
              <a:extLst>
                <a:ext uri="{FF2B5EF4-FFF2-40B4-BE49-F238E27FC236}">
                  <a16:creationId xmlns:a16="http://schemas.microsoft.com/office/drawing/2014/main" id="{529D43D4-F299-4AC3-AD87-826BDDEB8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5" y="2501"/>
              <a:ext cx="5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latin typeface="Times New Roman" panose="02020603050405020304" pitchFamily="18" charset="0"/>
                </a:rPr>
                <a:t>T</a:t>
              </a: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  <a:r>
                <a:rPr lang="en-US" altLang="en-US" sz="2800">
                  <a:latin typeface="Times New Roman" panose="02020603050405020304" pitchFamily="18" charset="0"/>
                </a:rPr>
                <a:t>(</a:t>
              </a:r>
              <a:r>
                <a:rPr lang="en-US" altLang="en-US" sz="2800" i="1">
                  <a:latin typeface="Times New Roman" panose="02020603050405020304" pitchFamily="18" charset="0"/>
                </a:rPr>
                <a:t>r</a:t>
              </a:r>
              <a:r>
                <a:rPr lang="en-US" altLang="en-US" sz="280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071" name="Line 8">
              <a:extLst>
                <a:ext uri="{FF2B5EF4-FFF2-40B4-BE49-F238E27FC236}">
                  <a16:creationId xmlns:a16="http://schemas.microsoft.com/office/drawing/2014/main" id="{82E61FB9-9E11-4A30-B79F-D59A74D1B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0" y="3220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1" name="Object 14">
              <a:extLst>
                <a:ext uri="{FF2B5EF4-FFF2-40B4-BE49-F238E27FC236}">
                  <a16:creationId xmlns:a16="http://schemas.microsoft.com/office/drawing/2014/main" id="{2725C483-364F-498A-ADDD-7B1652FD1A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70" y="2873"/>
            <a:ext cx="740" cy="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Equation" r:id="rId3" imgW="583920" imgH="507960" progId="Equation.3">
                    <p:embed/>
                  </p:oleObj>
                </mc:Choice>
                <mc:Fallback>
                  <p:oleObj name="Equation" r:id="rId3" imgW="583920" imgH="507960" progId="Equation.3">
                    <p:embed/>
                    <p:pic>
                      <p:nvPicPr>
                        <p:cNvPr id="2051" name="Object 14">
                          <a:extLst>
                            <a:ext uri="{FF2B5EF4-FFF2-40B4-BE49-F238E27FC236}">
                              <a16:creationId xmlns:a16="http://schemas.microsoft.com/office/drawing/2014/main" id="{2725C483-364F-498A-ADDD-7B1652FD1A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0" y="2873"/>
                          <a:ext cx="740" cy="6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2" name="Line 15">
              <a:extLst>
                <a:ext uri="{FF2B5EF4-FFF2-40B4-BE49-F238E27FC236}">
                  <a16:creationId xmlns:a16="http://schemas.microsoft.com/office/drawing/2014/main" id="{DD8BF1EF-5578-4E01-BD9E-572E5ACD4D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6" y="3194"/>
              <a:ext cx="47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Text Box 16">
              <a:extLst>
                <a:ext uri="{FF2B5EF4-FFF2-40B4-BE49-F238E27FC236}">
                  <a16:creationId xmlns:a16="http://schemas.microsoft.com/office/drawing/2014/main" id="{6288DC84-DF3F-44A0-9EEC-BACF72B7CE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3" y="3048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latin typeface="Times New Roman" panose="02020603050405020304" pitchFamily="18" charset="0"/>
                </a:rPr>
                <a:t>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55" name="Group 23">
            <a:extLst>
              <a:ext uri="{FF2B5EF4-FFF2-40B4-BE49-F238E27FC236}">
                <a16:creationId xmlns:a16="http://schemas.microsoft.com/office/drawing/2014/main" id="{ED451FBC-C9E9-44B0-8662-AE261343E3D1}"/>
              </a:ext>
            </a:extLst>
          </p:cNvPr>
          <p:cNvGrpSpPr>
            <a:grpSpLocks/>
          </p:cNvGrpSpPr>
          <p:nvPr/>
        </p:nvGrpSpPr>
        <p:grpSpPr bwMode="auto">
          <a:xfrm>
            <a:off x="2430463" y="2351089"/>
            <a:ext cx="5178426" cy="1978025"/>
            <a:chOff x="184" y="1321"/>
            <a:chExt cx="3262" cy="1246"/>
          </a:xfrm>
        </p:grpSpPr>
        <p:sp>
          <p:nvSpPr>
            <p:cNvPr id="2061" name="Text Box 5">
              <a:extLst>
                <a:ext uri="{FF2B5EF4-FFF2-40B4-BE49-F238E27FC236}">
                  <a16:creationId xmlns:a16="http://schemas.microsoft.com/office/drawing/2014/main" id="{03831B6B-BBF6-4D3D-B069-2F6E703B3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" y="1648"/>
              <a:ext cx="1176" cy="79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Desired</a:t>
              </a:r>
            </a:p>
            <a:p>
              <a:pPr algn="ctr"/>
              <a:r>
                <a:rPr lang="en-US" altLang="en-US" sz="2400">
                  <a:latin typeface="Times New Roman" panose="02020603050405020304" pitchFamily="18" charset="0"/>
                </a:rPr>
                <a:t>Output image</a:t>
              </a:r>
            </a:p>
            <a:p>
              <a:pPr algn="ctr"/>
              <a:r>
                <a:rPr lang="en-US" altLang="en-US" sz="2800" i="1">
                  <a:latin typeface="Times New Roman" panose="02020603050405020304" pitchFamily="18" charset="0"/>
                </a:rPr>
                <a:t>p</a:t>
              </a:r>
              <a:r>
                <a:rPr lang="en-US" altLang="en-US" sz="2800" i="1" baseline="-25000">
                  <a:latin typeface="Times New Roman" panose="02020603050405020304" pitchFamily="18" charset="0"/>
                  <a:sym typeface="Symbol" panose="05050102010706020507" pitchFamily="18" charset="2"/>
                </a:rPr>
                <a:t>z</a:t>
              </a:r>
              <a:r>
                <a:rPr lang="en-US" altLang="en-US" sz="2800">
                  <a:latin typeface="Times New Roman" panose="02020603050405020304" pitchFamily="18" charset="0"/>
                </a:rPr>
                <a:t>(</a:t>
              </a:r>
              <a:r>
                <a:rPr lang="en-US" altLang="en-US" sz="2800" i="1">
                  <a:latin typeface="Times New Roman" panose="02020603050405020304" pitchFamily="18" charset="0"/>
                </a:rPr>
                <a:t>z</a:t>
              </a:r>
              <a:r>
                <a:rPr lang="en-US" altLang="en-US" sz="280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062" name="Rectangle 9">
              <a:extLst>
                <a:ext uri="{FF2B5EF4-FFF2-40B4-BE49-F238E27FC236}">
                  <a16:creationId xmlns:a16="http://schemas.microsoft.com/office/drawing/2014/main" id="{953A2B98-0218-437A-A234-FFAEB974D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693"/>
              <a:ext cx="794" cy="6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3" name="Rectangle 10">
              <a:extLst>
                <a:ext uri="{FF2B5EF4-FFF2-40B4-BE49-F238E27FC236}">
                  <a16:creationId xmlns:a16="http://schemas.microsoft.com/office/drawing/2014/main" id="{D9A733DE-988D-4767-900D-92C118897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321"/>
              <a:ext cx="5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latin typeface="Times New Roman" panose="02020603050405020304" pitchFamily="18" charset="0"/>
                </a:rPr>
                <a:t>G</a:t>
              </a: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  <a:r>
                <a:rPr lang="en-US" altLang="en-US" sz="2800">
                  <a:latin typeface="Times New Roman" panose="02020603050405020304" pitchFamily="18" charset="0"/>
                </a:rPr>
                <a:t>(</a:t>
              </a:r>
              <a:r>
                <a:rPr lang="en-US" altLang="en-US" sz="2800" i="1">
                  <a:latin typeface="Times New Roman" panose="02020603050405020304" pitchFamily="18" charset="0"/>
                </a:rPr>
                <a:t>z</a:t>
              </a:r>
              <a:r>
                <a:rPr lang="en-US" altLang="en-US" sz="280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064" name="Line 11">
              <a:extLst>
                <a:ext uri="{FF2B5EF4-FFF2-40B4-BE49-F238E27FC236}">
                  <a16:creationId xmlns:a16="http://schemas.microsoft.com/office/drawing/2014/main" id="{8B9CCA7F-AC64-4E02-B7D2-945B62DEBD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2065"/>
              <a:ext cx="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Text Box 12">
              <a:extLst>
                <a:ext uri="{FF2B5EF4-FFF2-40B4-BE49-F238E27FC236}">
                  <a16:creationId xmlns:a16="http://schemas.microsoft.com/office/drawing/2014/main" id="{8382A9EF-BBF0-405D-8C44-88ED0FBFA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0" y="2279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050" name="Object 13">
              <a:extLst>
                <a:ext uri="{FF2B5EF4-FFF2-40B4-BE49-F238E27FC236}">
                  <a16:creationId xmlns:a16="http://schemas.microsoft.com/office/drawing/2014/main" id="{10D44516-24FE-44F0-AF89-EFF9ABD657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68" y="1696"/>
            <a:ext cx="740" cy="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Equation" r:id="rId5" imgW="583920" imgH="507960" progId="Equation.3">
                    <p:embed/>
                  </p:oleObj>
                </mc:Choice>
                <mc:Fallback>
                  <p:oleObj name="Equation" r:id="rId5" imgW="583920" imgH="507960" progId="Equation.3">
                    <p:embed/>
                    <p:pic>
                      <p:nvPicPr>
                        <p:cNvPr id="2050" name="Object 13">
                          <a:extLst>
                            <a:ext uri="{FF2B5EF4-FFF2-40B4-BE49-F238E27FC236}">
                              <a16:creationId xmlns:a16="http://schemas.microsoft.com/office/drawing/2014/main" id="{10D44516-24FE-44F0-AF89-EFF9ABD657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8" y="1696"/>
                          <a:ext cx="740" cy="6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6" name="Text Box 17">
              <a:extLst>
                <a:ext uri="{FF2B5EF4-FFF2-40B4-BE49-F238E27FC236}">
                  <a16:creationId xmlns:a16="http://schemas.microsoft.com/office/drawing/2014/main" id="{EACE7B22-E5B7-465A-B281-3670B4E71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0" y="1851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latin typeface="Times New Roman" panose="02020603050405020304" pitchFamily="18" charset="0"/>
                </a:rPr>
                <a:t>v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67" name="Line 18">
              <a:extLst>
                <a:ext uri="{FF2B5EF4-FFF2-40B4-BE49-F238E27FC236}">
                  <a16:creationId xmlns:a16="http://schemas.microsoft.com/office/drawing/2014/main" id="{A36C97E6-9057-4553-88E5-663CB0D971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7" y="2013"/>
              <a:ext cx="47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6" name="Text Box 19">
            <a:extLst>
              <a:ext uri="{FF2B5EF4-FFF2-40B4-BE49-F238E27FC236}">
                <a16:creationId xmlns:a16="http://schemas.microsoft.com/office/drawing/2014/main" id="{8C5E1793-92FA-437D-9940-437827218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3938589"/>
            <a:ext cx="349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s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v</a:t>
            </a:r>
            <a:r>
              <a:rPr lang="en-US" altLang="en-US" sz="2400">
                <a:latin typeface="Times New Roman" panose="02020603050405020304" pitchFamily="18" charset="0"/>
              </a:rPr>
              <a:t>, since both will have 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approximately uniform </a:t>
            </a:r>
            <a:r>
              <a:rPr lang="en-US" altLang="en-US" sz="2400" i="1">
                <a:latin typeface="Times New Roman" panose="02020603050405020304" pitchFamily="18" charset="0"/>
              </a:rPr>
              <a:t>pdf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057" name="Group 22">
            <a:extLst>
              <a:ext uri="{FF2B5EF4-FFF2-40B4-BE49-F238E27FC236}">
                <a16:creationId xmlns:a16="http://schemas.microsoft.com/office/drawing/2014/main" id="{E6378B0D-BABA-44EB-9CAF-B584C2ABEC88}"/>
              </a:ext>
            </a:extLst>
          </p:cNvPr>
          <p:cNvGrpSpPr>
            <a:grpSpLocks/>
          </p:cNvGrpSpPr>
          <p:nvPr/>
        </p:nvGrpSpPr>
        <p:grpSpPr bwMode="auto">
          <a:xfrm>
            <a:off x="3444876" y="6049963"/>
            <a:ext cx="4892675" cy="474662"/>
            <a:chOff x="821" y="3775"/>
            <a:chExt cx="3082" cy="299"/>
          </a:xfrm>
        </p:grpSpPr>
        <p:sp>
          <p:nvSpPr>
            <p:cNvPr id="2059" name="Text Box 20">
              <a:extLst>
                <a:ext uri="{FF2B5EF4-FFF2-40B4-BE49-F238E27FC236}">
                  <a16:creationId xmlns:a16="http://schemas.microsoft.com/office/drawing/2014/main" id="{FFD9CD8A-AB02-4DD2-B8A5-F7B0FE51E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" y="3775"/>
              <a:ext cx="1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latin typeface="Times New Roman" panose="02020603050405020304" pitchFamily="18" charset="0"/>
                </a:rPr>
                <a:t>z</a:t>
              </a:r>
              <a:r>
                <a:rPr lang="en-US" altLang="en-US" sz="2400">
                  <a:latin typeface="Times New Roman" panose="02020603050405020304" pitchFamily="18" charset="0"/>
                </a:rPr>
                <a:t> = </a:t>
              </a:r>
              <a:r>
                <a:rPr lang="en-US" altLang="en-US" sz="2400" i="1">
                  <a:latin typeface="Times New Roman" panose="02020603050405020304" pitchFamily="18" charset="0"/>
                </a:rPr>
                <a:t>G</a:t>
              </a:r>
              <a:r>
                <a:rPr lang="en-US" altLang="en-US" sz="2400" baseline="30000">
                  <a:latin typeface="Times New Roman" panose="02020603050405020304" pitchFamily="18" charset="0"/>
                </a:rPr>
                <a:t>-1</a:t>
              </a:r>
              <a:r>
                <a:rPr lang="en-US" altLang="en-US" sz="2400">
                  <a:latin typeface="Times New Roman" panose="02020603050405020304" pitchFamily="18" charset="0"/>
                </a:rPr>
                <a:t>[</a:t>
              </a:r>
              <a:r>
                <a:rPr lang="en-US" altLang="en-US" sz="2400" i="1">
                  <a:latin typeface="Times New Roman" panose="02020603050405020304" pitchFamily="18" charset="0"/>
                </a:rPr>
                <a:t>T</a:t>
              </a:r>
              <a:r>
                <a:rPr lang="en-US" altLang="en-US" sz="2400">
                  <a:latin typeface="Times New Roman" panose="02020603050405020304" pitchFamily="18" charset="0"/>
                </a:rPr>
                <a:t>( </a:t>
              </a:r>
              <a:r>
                <a:rPr lang="en-US" altLang="en-US" sz="2400" i="1">
                  <a:latin typeface="Times New Roman" panose="02020603050405020304" pitchFamily="18" charset="0"/>
                </a:rPr>
                <a:t>s</a:t>
              </a:r>
              <a:r>
                <a:rPr lang="en-US" altLang="en-US" sz="2400">
                  <a:latin typeface="Times New Roman" panose="02020603050405020304" pitchFamily="18" charset="0"/>
                </a:rPr>
                <a:t> )]</a:t>
              </a:r>
            </a:p>
          </p:txBody>
        </p:sp>
        <p:sp>
          <p:nvSpPr>
            <p:cNvPr id="2060" name="Text Box 21">
              <a:extLst>
                <a:ext uri="{FF2B5EF4-FFF2-40B4-BE49-F238E27FC236}">
                  <a16:creationId xmlns:a16="http://schemas.microsoft.com/office/drawing/2014/main" id="{AD35433C-0CF0-4237-B981-9C07B7601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786"/>
              <a:ext cx="10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latin typeface="Times New Roman" panose="02020603050405020304" pitchFamily="18" charset="0"/>
                </a:rPr>
                <a:t>s</a:t>
              </a:r>
              <a:r>
                <a:rPr lang="en-US" altLang="en-US" sz="2400">
                  <a:latin typeface="Times New Roman" panose="02020603050405020304" pitchFamily="18" charset="0"/>
                </a:rPr>
                <a:t> = </a:t>
              </a:r>
              <a:r>
                <a:rPr lang="en-US" altLang="en-US" sz="2400" i="1">
                  <a:latin typeface="Times New Roman" panose="02020603050405020304" pitchFamily="18" charset="0"/>
                </a:rPr>
                <a:t>G</a:t>
              </a:r>
              <a:r>
                <a:rPr lang="en-US" altLang="en-US" sz="2400">
                  <a:latin typeface="Times New Roman" panose="02020603050405020304" pitchFamily="18" charset="0"/>
                </a:rPr>
                <a:t>[</a:t>
              </a:r>
              <a:r>
                <a:rPr lang="en-US" altLang="en-US" sz="2400" i="1">
                  <a:latin typeface="Times New Roman" panose="02020603050405020304" pitchFamily="18" charset="0"/>
                </a:rPr>
                <a:t>T</a:t>
              </a:r>
              <a:r>
                <a:rPr lang="en-US" altLang="en-US" sz="2400">
                  <a:latin typeface="Times New Roman" panose="02020603050405020304" pitchFamily="18" charset="0"/>
                </a:rPr>
                <a:t>( </a:t>
              </a: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>
                  <a:latin typeface="Times New Roman" panose="02020603050405020304" pitchFamily="18" charset="0"/>
                </a:rPr>
                <a:t> )]</a:t>
              </a:r>
            </a:p>
          </p:txBody>
        </p:sp>
      </p:grpSp>
      <p:sp>
        <p:nvSpPr>
          <p:cNvPr id="2058" name="Rectangle 25">
            <a:extLst>
              <a:ext uri="{FF2B5EF4-FFF2-40B4-BE49-F238E27FC236}">
                <a16:creationId xmlns:a16="http://schemas.microsoft.com/office/drawing/2014/main" id="{21C98953-8172-4AF1-AE0A-64B34D30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4800"/>
            <a:ext cx="806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CC3300"/>
                </a:solidFill>
              </a:rPr>
              <a:t>Histogram Matching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>
            <a:extLst>
              <a:ext uri="{FF2B5EF4-FFF2-40B4-BE49-F238E27FC236}">
                <a16:creationId xmlns:a16="http://schemas.microsoft.com/office/drawing/2014/main" id="{AFD3DA2C-0964-4901-96BC-A0ABE044D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665289"/>
            <a:ext cx="730885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4">
            <a:extLst>
              <a:ext uri="{FF2B5EF4-FFF2-40B4-BE49-F238E27FC236}">
                <a16:creationId xmlns:a16="http://schemas.microsoft.com/office/drawing/2014/main" id="{97F41075-8E47-441E-9B01-1755ACF8B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4800"/>
            <a:ext cx="806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CC3300"/>
                </a:solidFill>
              </a:rPr>
              <a:t>Histogram Matching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B481F8-CBEA-4BC3-BD99-756D38B55898}"/>
              </a:ext>
            </a:extLst>
          </p:cNvPr>
          <p:cNvSpPr/>
          <p:nvPr/>
        </p:nvSpPr>
        <p:spPr>
          <a:xfrm>
            <a:off x="572655" y="726106"/>
            <a:ext cx="1017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•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Types of transformations that can be applied to an image</a:t>
            </a:r>
          </a:p>
          <a:p>
            <a:endParaRPr lang="en-US" sz="2800" dirty="0">
              <a:solidFill>
                <a:srgbClr val="943735"/>
              </a:solidFill>
              <a:latin typeface="Calibri" panose="020F0502020204030204" pitchFamily="34" charset="0"/>
            </a:endParaRPr>
          </a:p>
          <a:p>
            <a:endParaRPr lang="en-US" sz="2800" b="0" i="0" u="none" strike="noStrike" baseline="0" dirty="0">
              <a:solidFill>
                <a:srgbClr val="943735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40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4000" dirty="0">
                <a:solidFill>
                  <a:srgbClr val="16375E"/>
                </a:solidFill>
                <a:latin typeface="Calibri" panose="020F0502020204030204" pitchFamily="34" charset="0"/>
              </a:rPr>
              <a:t>Intensity transformations </a:t>
            </a:r>
          </a:p>
          <a:p>
            <a:pPr lvl="2"/>
            <a:r>
              <a:rPr lang="en-US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Operate on single pixels</a:t>
            </a:r>
          </a:p>
          <a:p>
            <a:pPr lvl="2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/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36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3600" dirty="0">
                <a:solidFill>
                  <a:srgbClr val="16375E"/>
                </a:solidFill>
                <a:latin typeface="Calibri" panose="020F0502020204030204" pitchFamily="34" charset="0"/>
              </a:rPr>
              <a:t>Spatial filtering (next lecture)</a:t>
            </a:r>
          </a:p>
          <a:p>
            <a:pPr lvl="2"/>
            <a:r>
              <a:rPr lang="en-US" sz="2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Working on a neighborhood of every pixel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821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>
            <a:extLst>
              <a:ext uri="{FF2B5EF4-FFF2-40B4-BE49-F238E27FC236}">
                <a16:creationId xmlns:a16="http://schemas.microsoft.com/office/drawing/2014/main" id="{0B47DDED-B999-4D65-AA96-77245F369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6" y="1458914"/>
            <a:ext cx="5102225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>
            <a:extLst>
              <a:ext uri="{FF2B5EF4-FFF2-40B4-BE49-F238E27FC236}">
                <a16:creationId xmlns:a16="http://schemas.microsoft.com/office/drawing/2014/main" id="{56A7A2C0-041B-49FC-8C7E-D41F5CCA6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06" y="1597026"/>
            <a:ext cx="46156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cs typeface="Tahoma" panose="020B0604030504040204" pitchFamily="34" charset="0"/>
              </a:rPr>
              <a:t>1) Modify the histogram of</a:t>
            </a:r>
          </a:p>
          <a:p>
            <a:r>
              <a:rPr lang="en-US" altLang="en-US" sz="2000" dirty="0">
                <a:cs typeface="Tahoma" panose="020B0604030504040204" pitchFamily="34" charset="0"/>
              </a:rPr>
              <a:t>     the image to obtain </a:t>
            </a:r>
            <a:r>
              <a:rPr lang="en-US" altLang="en-US" sz="2000" i="1" dirty="0" err="1">
                <a:cs typeface="Tahoma" panose="020B0604030504040204" pitchFamily="34" charset="0"/>
              </a:rPr>
              <a:t>p</a:t>
            </a:r>
            <a:r>
              <a:rPr lang="en-US" altLang="en-US" sz="2000" i="1" baseline="-25000" dirty="0" err="1">
                <a:cs typeface="Tahoma" panose="020B0604030504040204" pitchFamily="34" charset="0"/>
                <a:sym typeface="Symbol" panose="05050102010706020507" pitchFamily="18" charset="2"/>
              </a:rPr>
              <a:t>z</a:t>
            </a:r>
            <a:r>
              <a:rPr lang="en-US" altLang="en-US" sz="2000" dirty="0">
                <a:cs typeface="Tahoma" panose="020B0604030504040204" pitchFamily="34" charset="0"/>
              </a:rPr>
              <a:t>(</a:t>
            </a:r>
            <a:r>
              <a:rPr lang="en-US" altLang="en-US" sz="2000" i="1" dirty="0">
                <a:cs typeface="Tahoma" panose="020B0604030504040204" pitchFamily="34" charset="0"/>
              </a:rPr>
              <a:t>z</a:t>
            </a:r>
            <a:r>
              <a:rPr lang="en-US" altLang="en-US" sz="2000" dirty="0">
                <a:cs typeface="Tahoma" panose="020B0604030504040204" pitchFamily="34" charset="0"/>
              </a:rPr>
              <a:t>).</a:t>
            </a:r>
          </a:p>
          <a:p>
            <a:r>
              <a:rPr lang="en-US" altLang="en-US" sz="2000" dirty="0">
                <a:cs typeface="Tahoma" panose="020B0604030504040204" pitchFamily="34" charset="0"/>
              </a:rPr>
              <a:t>2) Find the transformation </a:t>
            </a:r>
          </a:p>
          <a:p>
            <a:r>
              <a:rPr lang="en-US" altLang="en-US" sz="2000" dirty="0">
                <a:cs typeface="Tahoma" panose="020B0604030504040204" pitchFamily="34" charset="0"/>
              </a:rPr>
              <a:t>    function </a:t>
            </a:r>
            <a:r>
              <a:rPr lang="en-US" altLang="en-US" sz="2000" i="1" dirty="0">
                <a:cs typeface="Tahoma" panose="020B0604030504040204" pitchFamily="34" charset="0"/>
              </a:rPr>
              <a:t>G</a:t>
            </a:r>
            <a:r>
              <a:rPr lang="en-US" altLang="en-US" sz="2000" dirty="0">
                <a:cs typeface="Tahoma" panose="020B0604030504040204" pitchFamily="34" charset="0"/>
              </a:rPr>
              <a:t> (</a:t>
            </a:r>
            <a:r>
              <a:rPr lang="en-US" altLang="en-US" sz="2000" i="1" dirty="0">
                <a:cs typeface="Tahoma" panose="020B0604030504040204" pitchFamily="34" charset="0"/>
              </a:rPr>
              <a:t>z</a:t>
            </a:r>
            <a:r>
              <a:rPr lang="en-US" altLang="en-US" sz="2000" dirty="0">
                <a:cs typeface="Tahoma" panose="020B0604030504040204" pitchFamily="34" charset="0"/>
              </a:rPr>
              <a:t>) using the</a:t>
            </a:r>
          </a:p>
          <a:p>
            <a:r>
              <a:rPr lang="en-US" altLang="en-US" sz="2000" dirty="0">
                <a:cs typeface="Tahoma" panose="020B0604030504040204" pitchFamily="34" charset="0"/>
              </a:rPr>
              <a:t>    modified histogram in</a:t>
            </a:r>
          </a:p>
          <a:p>
            <a:r>
              <a:rPr lang="en-US" altLang="en-US" sz="2000" dirty="0">
                <a:cs typeface="Tahoma" panose="020B0604030504040204" pitchFamily="34" charset="0"/>
              </a:rPr>
              <a:t>    step 1.</a:t>
            </a:r>
          </a:p>
          <a:p>
            <a:r>
              <a:rPr lang="en-US" altLang="en-US" sz="2000" dirty="0">
                <a:cs typeface="Tahoma" panose="020B0604030504040204" pitchFamily="34" charset="0"/>
              </a:rPr>
              <a:t>3) Find the inverse </a:t>
            </a:r>
            <a:r>
              <a:rPr lang="en-US" altLang="en-US" sz="2000" i="1" dirty="0">
                <a:cs typeface="Tahoma" panose="020B0604030504040204" pitchFamily="34" charset="0"/>
              </a:rPr>
              <a:t>G</a:t>
            </a:r>
            <a:r>
              <a:rPr lang="en-US" altLang="en-US" sz="2000" baseline="30000" dirty="0">
                <a:cs typeface="Tahoma" panose="020B0604030504040204" pitchFamily="34" charset="0"/>
              </a:rPr>
              <a:t>-1</a:t>
            </a:r>
            <a:r>
              <a:rPr lang="en-US" altLang="en-US" sz="2000" dirty="0">
                <a:cs typeface="Tahoma" panose="020B0604030504040204" pitchFamily="34" charset="0"/>
              </a:rPr>
              <a:t> (</a:t>
            </a:r>
            <a:r>
              <a:rPr lang="en-US" altLang="en-US" sz="2000" i="1" dirty="0">
                <a:cs typeface="Tahoma" panose="020B0604030504040204" pitchFamily="34" charset="0"/>
              </a:rPr>
              <a:t>z</a:t>
            </a:r>
            <a:r>
              <a:rPr lang="en-US" altLang="en-US" sz="2000" dirty="0">
                <a:cs typeface="Tahoma" panose="020B0604030504040204" pitchFamily="34" charset="0"/>
              </a:rPr>
              <a:t>)</a:t>
            </a:r>
          </a:p>
          <a:p>
            <a:r>
              <a:rPr lang="en-US" altLang="en-US" sz="2000" dirty="0">
                <a:cs typeface="Tahoma" panose="020B0604030504040204" pitchFamily="34" charset="0"/>
              </a:rPr>
              <a:t>4) Enhanced image is</a:t>
            </a: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8A0C4536-A870-4030-8C0D-6B4D4D877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96" y="4595237"/>
            <a:ext cx="3887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cs typeface="Tahoma" panose="020B0604030504040204" pitchFamily="34" charset="0"/>
              </a:rPr>
              <a:t>obtained by applying </a:t>
            </a:r>
            <a:r>
              <a:rPr lang="en-US" altLang="en-US" sz="2000" i="1" dirty="0">
                <a:cs typeface="Tahoma" panose="020B0604030504040204" pitchFamily="34" charset="0"/>
              </a:rPr>
              <a:t>G</a:t>
            </a:r>
            <a:r>
              <a:rPr lang="en-US" altLang="en-US" sz="2000" baseline="30000" dirty="0">
                <a:cs typeface="Tahoma" panose="020B0604030504040204" pitchFamily="34" charset="0"/>
              </a:rPr>
              <a:t>-1</a:t>
            </a:r>
            <a:r>
              <a:rPr lang="en-US" altLang="en-US" sz="2000" dirty="0">
                <a:cs typeface="Tahoma" panose="020B0604030504040204" pitchFamily="34" charset="0"/>
              </a:rPr>
              <a:t> to the</a:t>
            </a:r>
          </a:p>
          <a:p>
            <a:r>
              <a:rPr lang="en-US" altLang="en-US" sz="2000" dirty="0">
                <a:cs typeface="Tahoma" panose="020B0604030504040204" pitchFamily="34" charset="0"/>
              </a:rPr>
              <a:t>pixels of the histogram-equalized</a:t>
            </a:r>
          </a:p>
          <a:p>
            <a:r>
              <a:rPr lang="en-US" altLang="en-US" sz="2000" dirty="0">
                <a:cs typeface="Tahoma" panose="020B0604030504040204" pitchFamily="34" charset="0"/>
              </a:rPr>
              <a:t>image shown in Fig. 3.21.c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E6A2E609-3518-4AE0-B84B-AF9AFDF00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26" y="3867150"/>
            <a:ext cx="12557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1 </a:t>
            </a:r>
            <a:r>
              <a:rPr lang="en-US" altLang="en-US" sz="2400" i="1">
                <a:latin typeface="Times New Roman" panose="02020603050405020304" pitchFamily="18" charset="0"/>
              </a:rPr>
              <a:t>G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z</a:t>
            </a:r>
            <a:r>
              <a:rPr lang="en-US" altLang="en-US" sz="2800">
                <a:latin typeface="Times New Roman" panose="02020603050405020304" pitchFamily="18" charset="0"/>
              </a:rPr>
              <a:t>) </a:t>
            </a:r>
            <a:endParaRPr lang="en-US" altLang="en-US" sz="2400">
              <a:latin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</a:rPr>
              <a:t>2 </a:t>
            </a:r>
            <a:r>
              <a:rPr lang="en-US" altLang="en-US" sz="2400" i="1">
                <a:latin typeface="Times New Roman" panose="02020603050405020304" pitchFamily="18" charset="0"/>
              </a:rPr>
              <a:t>G</a:t>
            </a:r>
            <a:r>
              <a:rPr lang="en-US" altLang="en-US" sz="2400" baseline="30000">
                <a:latin typeface="Times New Roman" panose="02020603050405020304" pitchFamily="18" charset="0"/>
              </a:rPr>
              <a:t>-1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z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326B17F9-F82B-44FD-8BF9-4065DEE5C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596" y="187599"/>
            <a:ext cx="8066088" cy="6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Histogram Matching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33">
            <a:extLst>
              <a:ext uri="{FF2B5EF4-FFF2-40B4-BE49-F238E27FC236}">
                <a16:creationId xmlns:a16="http://schemas.microsoft.com/office/drawing/2014/main" id="{E9545916-A269-4E16-B543-1D45B8AACD23}"/>
              </a:ext>
            </a:extLst>
          </p:cNvPr>
          <p:cNvGrpSpPr>
            <a:grpSpLocks/>
          </p:cNvGrpSpPr>
          <p:nvPr/>
        </p:nvGrpSpPr>
        <p:grpSpPr bwMode="auto">
          <a:xfrm>
            <a:off x="2243138" y="1643064"/>
            <a:ext cx="8101012" cy="4818063"/>
            <a:chOff x="341" y="654"/>
            <a:chExt cx="5103" cy="3035"/>
          </a:xfrm>
        </p:grpSpPr>
        <p:sp>
          <p:nvSpPr>
            <p:cNvPr id="52229" name="Rectangle 3">
              <a:extLst>
                <a:ext uri="{FF2B5EF4-FFF2-40B4-BE49-F238E27FC236}">
                  <a16:creationId xmlns:a16="http://schemas.microsoft.com/office/drawing/2014/main" id="{0FEACCF8-C430-4D4E-A466-EB1167CCE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1935"/>
              <a:ext cx="685" cy="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30" name="Rectangle 4">
              <a:extLst>
                <a:ext uri="{FF2B5EF4-FFF2-40B4-BE49-F238E27FC236}">
                  <a16:creationId xmlns:a16="http://schemas.microsoft.com/office/drawing/2014/main" id="{704B55DF-5AC1-40A8-902C-DC8AFC11F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2197"/>
              <a:ext cx="68" cy="7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31" name="Text Box 5">
              <a:extLst>
                <a:ext uri="{FF2B5EF4-FFF2-40B4-BE49-F238E27FC236}">
                  <a16:creationId xmlns:a16="http://schemas.microsoft.com/office/drawing/2014/main" id="{BE8AA73F-319B-42AD-9C09-6D6278CF0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" y="2558"/>
              <a:ext cx="40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125</a:t>
              </a:r>
            </a:p>
            <a:p>
              <a:r>
                <a:rPr lang="en-US" altLang="en-US" sz="2400">
                  <a:latin typeface="Times New Roman" panose="02020603050405020304" pitchFamily="18" charset="0"/>
                </a:rPr>
                <a:t>128</a:t>
              </a:r>
            </a:p>
          </p:txBody>
        </p:sp>
        <p:sp>
          <p:nvSpPr>
            <p:cNvPr id="52232" name="Line 6">
              <a:extLst>
                <a:ext uri="{FF2B5EF4-FFF2-40B4-BE49-F238E27FC236}">
                  <a16:creationId xmlns:a16="http://schemas.microsoft.com/office/drawing/2014/main" id="{66491451-EF19-4B3C-9541-AD6B26714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7" y="1910"/>
              <a:ext cx="0" cy="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Line 7">
              <a:extLst>
                <a:ext uri="{FF2B5EF4-FFF2-40B4-BE49-F238E27FC236}">
                  <a16:creationId xmlns:a16="http://schemas.microsoft.com/office/drawing/2014/main" id="{C5C85840-6263-4E37-B54B-A4073479A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4" y="2527"/>
              <a:ext cx="10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Line 8">
              <a:extLst>
                <a:ext uri="{FF2B5EF4-FFF2-40B4-BE49-F238E27FC236}">
                  <a16:creationId xmlns:a16="http://schemas.microsoft.com/office/drawing/2014/main" id="{93D2FC4F-2E24-403D-AC4E-E5B8E09CCE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0" y="2079"/>
              <a:ext cx="0" cy="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5" name="Line 9">
              <a:extLst>
                <a:ext uri="{FF2B5EF4-FFF2-40B4-BE49-F238E27FC236}">
                  <a16:creationId xmlns:a16="http://schemas.microsoft.com/office/drawing/2014/main" id="{0C631B83-1F8D-4115-885E-093ECF1B4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7" y="2425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6" name="Text Box 10">
              <a:extLst>
                <a:ext uri="{FF2B5EF4-FFF2-40B4-BE49-F238E27FC236}">
                  <a16:creationId xmlns:a16="http://schemas.microsoft.com/office/drawing/2014/main" id="{C34EB14E-C9AB-41FE-8BA0-28815EE3C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1798"/>
              <a:ext cx="4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0.98</a:t>
              </a:r>
            </a:p>
          </p:txBody>
        </p:sp>
        <p:sp>
          <p:nvSpPr>
            <p:cNvPr id="52237" name="Text Box 11">
              <a:extLst>
                <a:ext uri="{FF2B5EF4-FFF2-40B4-BE49-F238E27FC236}">
                  <a16:creationId xmlns:a16="http://schemas.microsoft.com/office/drawing/2014/main" id="{DC87C294-549F-4C45-BAA2-75D6A4F79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1" y="2085"/>
              <a:ext cx="5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0.002</a:t>
              </a:r>
            </a:p>
          </p:txBody>
        </p:sp>
        <p:sp>
          <p:nvSpPr>
            <p:cNvPr id="52238" name="Rectangle 12">
              <a:extLst>
                <a:ext uri="{FF2B5EF4-FFF2-40B4-BE49-F238E27FC236}">
                  <a16:creationId xmlns:a16="http://schemas.microsoft.com/office/drawing/2014/main" id="{41DB3240-DBD0-4300-B63A-04CFAD819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1879"/>
              <a:ext cx="685" cy="6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39" name="Rectangle 13">
              <a:extLst>
                <a:ext uri="{FF2B5EF4-FFF2-40B4-BE49-F238E27FC236}">
                  <a16:creationId xmlns:a16="http://schemas.microsoft.com/office/drawing/2014/main" id="{2BD30DE2-0CFE-431F-BA10-DFFC32D37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2141"/>
              <a:ext cx="68" cy="77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40" name="Text Box 14">
              <a:extLst>
                <a:ext uri="{FF2B5EF4-FFF2-40B4-BE49-F238E27FC236}">
                  <a16:creationId xmlns:a16="http://schemas.microsoft.com/office/drawing/2014/main" id="{4CE00EBD-A481-46C3-A5BA-87988C2EF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" y="2502"/>
              <a:ext cx="40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250</a:t>
              </a:r>
            </a:p>
            <a:p>
              <a:r>
                <a:rPr lang="en-US" altLang="en-US" sz="2400">
                  <a:latin typeface="Times New Roman" panose="02020603050405020304" pitchFamily="18" charset="0"/>
                </a:rPr>
                <a:t>255</a:t>
              </a:r>
            </a:p>
          </p:txBody>
        </p:sp>
        <p:sp>
          <p:nvSpPr>
            <p:cNvPr id="52241" name="Line 15">
              <a:extLst>
                <a:ext uri="{FF2B5EF4-FFF2-40B4-BE49-F238E27FC236}">
                  <a16:creationId xmlns:a16="http://schemas.microsoft.com/office/drawing/2014/main" id="{F37E37E6-7E11-4AA9-A22E-2C78FD439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5" y="2574"/>
              <a:ext cx="0" cy="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Line 16">
              <a:extLst>
                <a:ext uri="{FF2B5EF4-FFF2-40B4-BE49-F238E27FC236}">
                  <a16:creationId xmlns:a16="http://schemas.microsoft.com/office/drawing/2014/main" id="{22F6135B-A6B5-4775-BCF3-34B844C7D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2" y="3191"/>
              <a:ext cx="10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3" name="Line 17">
              <a:extLst>
                <a:ext uri="{FF2B5EF4-FFF2-40B4-BE49-F238E27FC236}">
                  <a16:creationId xmlns:a16="http://schemas.microsoft.com/office/drawing/2014/main" id="{6173A40F-E7B9-4B6E-9458-36CEA207A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8" y="2878"/>
              <a:ext cx="0" cy="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4" name="Line 18">
              <a:extLst>
                <a:ext uri="{FF2B5EF4-FFF2-40B4-BE49-F238E27FC236}">
                  <a16:creationId xmlns:a16="http://schemas.microsoft.com/office/drawing/2014/main" id="{C24861AE-1316-4443-B26C-9C8FCBBF7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5" y="3021"/>
              <a:ext cx="0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5" name="Text Box 19">
              <a:extLst>
                <a:ext uri="{FF2B5EF4-FFF2-40B4-BE49-F238E27FC236}">
                  <a16:creationId xmlns:a16="http://schemas.microsoft.com/office/drawing/2014/main" id="{97A5C0DB-970C-4576-BCD0-E8A54C7AB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2564"/>
              <a:ext cx="3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0.7</a:t>
              </a:r>
            </a:p>
          </p:txBody>
        </p:sp>
        <p:sp>
          <p:nvSpPr>
            <p:cNvPr id="52246" name="Text Box 20">
              <a:extLst>
                <a:ext uri="{FF2B5EF4-FFF2-40B4-BE49-F238E27FC236}">
                  <a16:creationId xmlns:a16="http://schemas.microsoft.com/office/drawing/2014/main" id="{9C8873D1-E75F-4B9C-BF8B-C8F22F01B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9" y="2749"/>
              <a:ext cx="3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0.3</a:t>
              </a:r>
            </a:p>
          </p:txBody>
        </p:sp>
        <p:sp>
          <p:nvSpPr>
            <p:cNvPr id="52247" name="Rectangle 21">
              <a:extLst>
                <a:ext uri="{FF2B5EF4-FFF2-40B4-BE49-F238E27FC236}">
                  <a16:creationId xmlns:a16="http://schemas.microsoft.com/office/drawing/2014/main" id="{7557E2F0-1017-4272-8205-7F62C75A6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9" y="2543"/>
              <a:ext cx="685" cy="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48" name="Rectangle 22">
              <a:extLst>
                <a:ext uri="{FF2B5EF4-FFF2-40B4-BE49-F238E27FC236}">
                  <a16:creationId xmlns:a16="http://schemas.microsoft.com/office/drawing/2014/main" id="{07BD1DB1-4C3D-4914-BAE2-1DAB1ACA7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" y="2805"/>
              <a:ext cx="68" cy="7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49" name="Text Box 23">
              <a:extLst>
                <a:ext uri="{FF2B5EF4-FFF2-40B4-BE49-F238E27FC236}">
                  <a16:creationId xmlns:a16="http://schemas.microsoft.com/office/drawing/2014/main" id="{1EDAF860-D956-49A3-8C2A-FB67E18A2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3166"/>
              <a:ext cx="40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178</a:t>
              </a:r>
            </a:p>
            <a:p>
              <a:r>
                <a:rPr lang="en-US" altLang="en-US" sz="2400">
                  <a:latin typeface="Times New Roman" panose="02020603050405020304" pitchFamily="18" charset="0"/>
                </a:rPr>
                <a:t>255</a:t>
              </a:r>
            </a:p>
          </p:txBody>
        </p:sp>
        <p:sp>
          <p:nvSpPr>
            <p:cNvPr id="52250" name="Text Box 24">
              <a:extLst>
                <a:ext uri="{FF2B5EF4-FFF2-40B4-BE49-F238E27FC236}">
                  <a16:creationId xmlns:a16="http://schemas.microsoft.com/office/drawing/2014/main" id="{F4D6CF15-10E3-4051-8698-718556E04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4" y="2086"/>
              <a:ext cx="14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Local Histogram</a:t>
              </a:r>
            </a:p>
          </p:txBody>
        </p:sp>
        <p:sp>
          <p:nvSpPr>
            <p:cNvPr id="52251" name="Text Box 25">
              <a:extLst>
                <a:ext uri="{FF2B5EF4-FFF2-40B4-BE49-F238E27FC236}">
                  <a16:creationId xmlns:a16="http://schemas.microsoft.com/office/drawing/2014/main" id="{49DFDD04-D5AC-4696-B6C6-5DF4CB4DB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1" y="1429"/>
              <a:ext cx="1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Global Histogram</a:t>
              </a:r>
            </a:p>
          </p:txBody>
        </p:sp>
        <p:sp>
          <p:nvSpPr>
            <p:cNvPr id="52252" name="Text Box 26">
              <a:extLst>
                <a:ext uri="{FF2B5EF4-FFF2-40B4-BE49-F238E27FC236}">
                  <a16:creationId xmlns:a16="http://schemas.microsoft.com/office/drawing/2014/main" id="{F196EF5D-FED9-4301-87DF-C7B7138B3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9" y="2516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125</a:t>
              </a:r>
            </a:p>
          </p:txBody>
        </p:sp>
        <p:sp>
          <p:nvSpPr>
            <p:cNvPr id="52253" name="Text Box 27">
              <a:extLst>
                <a:ext uri="{FF2B5EF4-FFF2-40B4-BE49-F238E27FC236}">
                  <a16:creationId xmlns:a16="http://schemas.microsoft.com/office/drawing/2014/main" id="{498F8151-BA93-473F-AB8C-2287ABBEA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2550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128</a:t>
              </a:r>
            </a:p>
          </p:txBody>
        </p:sp>
        <p:sp>
          <p:nvSpPr>
            <p:cNvPr id="52254" name="Rectangle 28">
              <a:extLst>
                <a:ext uri="{FF2B5EF4-FFF2-40B4-BE49-F238E27FC236}">
                  <a16:creationId xmlns:a16="http://schemas.microsoft.com/office/drawing/2014/main" id="{40722437-3CB7-4712-9E12-512E77ACD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654"/>
              <a:ext cx="685" cy="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255" name="Rectangle 29">
              <a:extLst>
                <a:ext uri="{FF2B5EF4-FFF2-40B4-BE49-F238E27FC236}">
                  <a16:creationId xmlns:a16="http://schemas.microsoft.com/office/drawing/2014/main" id="{E1E37864-CBD0-4D73-8E2E-D8B689320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916"/>
              <a:ext cx="68" cy="7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56" name="Rectangle 30">
              <a:extLst>
                <a:ext uri="{FF2B5EF4-FFF2-40B4-BE49-F238E27FC236}">
                  <a16:creationId xmlns:a16="http://schemas.microsoft.com/office/drawing/2014/main" id="{438206B4-4D6D-4A85-A305-D0CE8BCA0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7" y="1466"/>
              <a:ext cx="685" cy="60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57" name="Rectangle 31">
              <a:extLst>
                <a:ext uri="{FF2B5EF4-FFF2-40B4-BE49-F238E27FC236}">
                  <a16:creationId xmlns:a16="http://schemas.microsoft.com/office/drawing/2014/main" id="{9D99CE3C-76A4-436D-8CA7-4BBA4889C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1728"/>
              <a:ext cx="68" cy="77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258" name="Rectangle 32">
              <a:extLst>
                <a:ext uri="{FF2B5EF4-FFF2-40B4-BE49-F238E27FC236}">
                  <a16:creationId xmlns:a16="http://schemas.microsoft.com/office/drawing/2014/main" id="{10AEA56B-EEAB-4843-B549-E1C560D0E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" y="1636"/>
              <a:ext cx="255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2228" name="Rectangle 35">
            <a:extLst>
              <a:ext uri="{FF2B5EF4-FFF2-40B4-BE49-F238E27FC236}">
                <a16:creationId xmlns:a16="http://schemas.microsoft.com/office/drawing/2014/main" id="{7DEF4A5D-36AD-4E65-AD16-A5EF5224B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11" y="256596"/>
            <a:ext cx="8066088" cy="52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Local Histogram Enhancement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3">
            <a:extLst>
              <a:ext uri="{FF2B5EF4-FFF2-40B4-BE49-F238E27FC236}">
                <a16:creationId xmlns:a16="http://schemas.microsoft.com/office/drawing/2014/main" id="{90061C94-303D-45B5-8CB5-7D32A211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18" y="304801"/>
            <a:ext cx="8066088" cy="54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Local Histogram Enhancement</a:t>
            </a:r>
          </a:p>
        </p:txBody>
      </p:sp>
      <p:pic>
        <p:nvPicPr>
          <p:cNvPr id="53252" name="Picture 34">
            <a:extLst>
              <a:ext uri="{FF2B5EF4-FFF2-40B4-BE49-F238E27FC236}">
                <a16:creationId xmlns:a16="http://schemas.microsoft.com/office/drawing/2014/main" id="{743A6EDB-194B-4247-8A42-33FEC23B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592263"/>
            <a:ext cx="8174037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>
            <a:extLst>
              <a:ext uri="{FF2B5EF4-FFF2-40B4-BE49-F238E27FC236}">
                <a16:creationId xmlns:a16="http://schemas.microsoft.com/office/drawing/2014/main" id="{3281C036-0984-48F5-97F2-ABA1A6D75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256705"/>
            <a:ext cx="6411913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>
            <a:extLst>
              <a:ext uri="{FF2B5EF4-FFF2-40B4-BE49-F238E27FC236}">
                <a16:creationId xmlns:a16="http://schemas.microsoft.com/office/drawing/2014/main" id="{717F1BC9-D9A1-4ECF-9CEE-AE8631B30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31" y="1069399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cs typeface="Tahoma" panose="020B0604030504040204" pitchFamily="34" charset="0"/>
              </a:rPr>
              <a:t>Contrast manipulation using local statistics, such as the mean and </a:t>
            </a:r>
          </a:p>
          <a:p>
            <a:r>
              <a:rPr lang="en-US" altLang="en-US" sz="2000" dirty="0">
                <a:cs typeface="Tahoma" panose="020B0604030504040204" pitchFamily="34" charset="0"/>
              </a:rPr>
              <a:t>variance, is useful for images where part of the image is acceptable,</a:t>
            </a:r>
          </a:p>
          <a:p>
            <a:r>
              <a:rPr lang="en-US" altLang="en-US" sz="2000" dirty="0">
                <a:cs typeface="Tahoma" panose="020B0604030504040204" pitchFamily="34" charset="0"/>
              </a:rPr>
              <a:t>but other parts may contain hidden features of interest.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A69E97C-F320-45F5-960B-938DC2FDF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36524"/>
            <a:ext cx="9217891" cy="5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Histogram Statistics for Image </a:t>
            </a:r>
            <a:r>
              <a:rPr lang="en-US" altLang="en-US" sz="3200" b="1" dirty="0" err="1">
                <a:solidFill>
                  <a:srgbClr val="FF0000"/>
                </a:solidFill>
              </a:rPr>
              <a:t>Enhanc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>
            <a:extLst>
              <a:ext uri="{FF2B5EF4-FFF2-40B4-BE49-F238E27FC236}">
                <a16:creationId xmlns:a16="http://schemas.microsoft.com/office/drawing/2014/main" id="{1B8ED381-0F1C-4130-809D-33A7DC43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1522414"/>
            <a:ext cx="7505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>
                <a:cs typeface="Tahoma" panose="020B0604030504040204" pitchFamily="34" charset="0"/>
              </a:rPr>
              <a:t>Let (</a:t>
            </a:r>
            <a:r>
              <a:rPr lang="en-US" altLang="en-US" sz="2000" i="1">
                <a:cs typeface="Tahoma" panose="020B0604030504040204" pitchFamily="34" charset="0"/>
              </a:rPr>
              <a:t>x</a:t>
            </a:r>
            <a:r>
              <a:rPr lang="en-US" altLang="en-US" sz="2000">
                <a:cs typeface="Tahoma" panose="020B0604030504040204" pitchFamily="34" charset="0"/>
              </a:rPr>
              <a:t>,</a:t>
            </a:r>
            <a:r>
              <a:rPr lang="en-US" altLang="en-US" sz="2000" i="1">
                <a:cs typeface="Tahoma" panose="020B0604030504040204" pitchFamily="34" charset="0"/>
              </a:rPr>
              <a:t>y</a:t>
            </a:r>
            <a:r>
              <a:rPr lang="en-US" altLang="en-US" sz="2000">
                <a:cs typeface="Tahoma" panose="020B0604030504040204" pitchFamily="34" charset="0"/>
              </a:rPr>
              <a:t>) be the coordinates of a pixel in an image, and let </a:t>
            </a:r>
            <a:r>
              <a:rPr lang="en-US" altLang="en-US" sz="2000" i="1">
                <a:cs typeface="Tahoma" panose="020B0604030504040204" pitchFamily="34" charset="0"/>
              </a:rPr>
              <a:t>S</a:t>
            </a:r>
            <a:r>
              <a:rPr lang="en-US" altLang="en-US" sz="2000" i="1" baseline="-25000">
                <a:cs typeface="Tahoma" panose="020B0604030504040204" pitchFamily="34" charset="0"/>
              </a:rPr>
              <a:t>xy</a:t>
            </a:r>
            <a:endParaRPr lang="en-US" altLang="en-US" sz="2000">
              <a:cs typeface="Tahoma" panose="020B0604030504040204" pitchFamily="34" charset="0"/>
            </a:endParaRPr>
          </a:p>
          <a:p>
            <a:r>
              <a:rPr lang="en-US" altLang="en-US" sz="2000">
                <a:cs typeface="Tahoma" panose="020B0604030504040204" pitchFamily="34" charset="0"/>
              </a:rPr>
              <a:t>denote a neighborhood (sub-image) of specified size, centered at</a:t>
            </a:r>
          </a:p>
          <a:p>
            <a:r>
              <a:rPr lang="en-US" altLang="en-US" sz="2000">
                <a:cs typeface="Tahoma" panose="020B0604030504040204" pitchFamily="34" charset="0"/>
              </a:rPr>
              <a:t>(</a:t>
            </a:r>
            <a:r>
              <a:rPr lang="en-US" altLang="en-US" sz="2000" i="1">
                <a:cs typeface="Tahoma" panose="020B0604030504040204" pitchFamily="34" charset="0"/>
              </a:rPr>
              <a:t>x</a:t>
            </a:r>
            <a:r>
              <a:rPr lang="en-US" altLang="en-US" sz="2000">
                <a:cs typeface="Tahoma" panose="020B0604030504040204" pitchFamily="34" charset="0"/>
              </a:rPr>
              <a:t>,</a:t>
            </a:r>
            <a:r>
              <a:rPr lang="en-US" altLang="en-US" sz="2000" i="1">
                <a:cs typeface="Tahoma" panose="020B0604030504040204" pitchFamily="34" charset="0"/>
              </a:rPr>
              <a:t>y</a:t>
            </a:r>
            <a:r>
              <a:rPr lang="en-US" altLang="en-US" sz="2000">
                <a:cs typeface="Tahoma" panose="020B0604030504040204" pitchFamily="34" charset="0"/>
              </a:rPr>
              <a:t>).</a:t>
            </a:r>
          </a:p>
        </p:txBody>
      </p:sp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id="{98F86A65-7909-4A73-BB28-EA3E713CCD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7713" y="2600325"/>
          <a:ext cx="5554662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1892160" imgH="812520" progId="Equation.3">
                  <p:embed/>
                </p:oleObj>
              </mc:Choice>
              <mc:Fallback>
                <p:oleObj name="Equation" r:id="rId3" imgW="1892160" imgH="812520" progId="Equation.3">
                  <p:embed/>
                  <p:pic>
                    <p:nvPicPr>
                      <p:cNvPr id="3074" name="Object 4">
                        <a:extLst>
                          <a:ext uri="{FF2B5EF4-FFF2-40B4-BE49-F238E27FC236}">
                            <a16:creationId xmlns:a16="http://schemas.microsoft.com/office/drawing/2014/main" id="{98F86A65-7909-4A73-BB28-EA3E713CC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2600325"/>
                        <a:ext cx="5554662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>
            <a:extLst>
              <a:ext uri="{FF2B5EF4-FFF2-40B4-BE49-F238E27FC236}">
                <a16:creationId xmlns:a16="http://schemas.microsoft.com/office/drawing/2014/main" id="{90968320-B094-4087-A012-28CAF6A3D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5175251"/>
            <a:ext cx="8075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>
                <a:cs typeface="Tahoma" panose="020B0604030504040204" pitchFamily="34" charset="0"/>
              </a:rPr>
              <a:t>The local mean and variance are the decision factors to whether apply</a:t>
            </a:r>
          </a:p>
          <a:p>
            <a:r>
              <a:rPr lang="en-US" altLang="en-US" sz="2000">
                <a:cs typeface="Tahoma" panose="020B0604030504040204" pitchFamily="34" charset="0"/>
              </a:rPr>
              <a:t>local enhancement or not.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91165AB-2DD7-407B-8D95-58DA2B7A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17" y="133060"/>
            <a:ext cx="8497455" cy="61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Histogram Statistics for Image </a:t>
            </a:r>
            <a:r>
              <a:rPr lang="en-US" altLang="en-US" sz="3200" b="1" dirty="0" err="1">
                <a:solidFill>
                  <a:srgbClr val="FF0000"/>
                </a:solidFill>
              </a:rPr>
              <a:t>Enhanc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">
            <a:extLst>
              <a:ext uri="{FF2B5EF4-FFF2-40B4-BE49-F238E27FC236}">
                <a16:creationId xmlns:a16="http://schemas.microsoft.com/office/drawing/2014/main" id="{CFCDE489-84D3-4C44-89CE-D1666492D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6" y="1508126"/>
            <a:ext cx="51276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">
            <a:extLst>
              <a:ext uri="{FF2B5EF4-FFF2-40B4-BE49-F238E27FC236}">
                <a16:creationId xmlns:a16="http://schemas.microsoft.com/office/drawing/2014/main" id="{3709DE7F-59F5-402E-B51A-1EBAF46E3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705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4098" name="Object 5">
            <a:extLst>
              <a:ext uri="{FF2B5EF4-FFF2-40B4-BE49-F238E27FC236}">
                <a16:creationId xmlns:a16="http://schemas.microsoft.com/office/drawing/2014/main" id="{116B5763-B9D6-4C99-BA48-D44D46D970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1" y="4700588"/>
          <a:ext cx="88042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4" imgW="4038480" imgH="457200" progId="Equation.3">
                  <p:embed/>
                </p:oleObj>
              </mc:Choice>
              <mc:Fallback>
                <p:oleObj name="Equation" r:id="rId4" imgW="4038480" imgH="457200" progId="Equation.3">
                  <p:embed/>
                  <p:pic>
                    <p:nvPicPr>
                      <p:cNvPr id="4098" name="Object 5">
                        <a:extLst>
                          <a:ext uri="{FF2B5EF4-FFF2-40B4-BE49-F238E27FC236}">
                            <a16:creationId xmlns:a16="http://schemas.microsoft.com/office/drawing/2014/main" id="{116B5763-B9D6-4C99-BA48-D44D46D970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4700588"/>
                        <a:ext cx="880427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>
            <a:extLst>
              <a:ext uri="{FF2B5EF4-FFF2-40B4-BE49-F238E27FC236}">
                <a16:creationId xmlns:a16="http://schemas.microsoft.com/office/drawing/2014/main" id="{492161E1-F5D4-4B8F-B39D-B990B0EE9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0" y="1592263"/>
            <a:ext cx="3397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M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G</a:t>
            </a:r>
            <a:r>
              <a:rPr lang="en-US" altLang="en-US" sz="2400">
                <a:latin typeface="Times New Roman" panose="02020603050405020304" pitchFamily="18" charset="0"/>
              </a:rPr>
              <a:t>: </a:t>
            </a:r>
            <a:r>
              <a:rPr lang="en-US" altLang="en-US" sz="2400">
                <a:cs typeface="Tahoma" panose="020B0604030504040204" pitchFamily="34" charset="0"/>
              </a:rPr>
              <a:t>Global mean</a:t>
            </a:r>
          </a:p>
          <a:p>
            <a:r>
              <a:rPr lang="en-US" altLang="en-US" sz="2400" i="1">
                <a:latin typeface="Times New Roman" panose="02020603050405020304" pitchFamily="18" charset="0"/>
                <a:cs typeface="Tahoma" panose="020B0604030504040204" pitchFamily="34" charset="0"/>
              </a:rPr>
              <a:t>D</a:t>
            </a:r>
            <a:r>
              <a:rPr lang="en-US" altLang="en-US" sz="2400" i="1" baseline="-25000">
                <a:latin typeface="Times New Roman" panose="02020603050405020304" pitchFamily="18" charset="0"/>
                <a:cs typeface="Tahoma" panose="020B0604030504040204" pitchFamily="34" charset="0"/>
              </a:rPr>
              <a:t>G</a:t>
            </a:r>
            <a:r>
              <a:rPr lang="en-US" altLang="en-US" sz="2400">
                <a:latin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n-US" altLang="en-US" sz="2400">
                <a:cs typeface="Tahoma" panose="020B0604030504040204" pitchFamily="34" charset="0"/>
              </a:rPr>
              <a:t>Global standard</a:t>
            </a:r>
            <a:r>
              <a:rPr lang="en-US" altLang="en-US" sz="2400">
                <a:latin typeface="Times New Roman" panose="02020603050405020304" pitchFamily="18" charset="0"/>
                <a:cs typeface="Tahoma" panose="020B0604030504040204" pitchFamily="34" charset="0"/>
              </a:rPr>
              <a:t> </a:t>
            </a:r>
          </a:p>
          <a:p>
            <a:r>
              <a:rPr lang="en-US" altLang="en-US" sz="2400">
                <a:latin typeface="Times New Roman" panose="02020603050405020304" pitchFamily="18" charset="0"/>
                <a:cs typeface="Tahoma" panose="020B0604030504040204" pitchFamily="34" charset="0"/>
              </a:rPr>
              <a:t>        </a:t>
            </a:r>
            <a:r>
              <a:rPr lang="en-US" altLang="en-US" sz="2400">
                <a:cs typeface="Tahoma" panose="020B0604030504040204" pitchFamily="34" charset="0"/>
              </a:rPr>
              <a:t>deviation</a:t>
            </a:r>
          </a:p>
          <a:p>
            <a:r>
              <a:rPr lang="en-US" altLang="en-US" sz="2400" i="1">
                <a:latin typeface="Times New Roman" panose="02020603050405020304" pitchFamily="18" charset="0"/>
                <a:cs typeface="Tahoma" panose="020B0604030504040204" pitchFamily="34" charset="0"/>
              </a:rPr>
              <a:t>E</a:t>
            </a:r>
            <a:r>
              <a:rPr lang="en-US" altLang="en-US" sz="2400">
                <a:latin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altLang="en-US" sz="2400" i="1">
                <a:latin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en-US" altLang="en-US" sz="2400" baseline="-25000">
                <a:latin typeface="Times New Roman" panose="02020603050405020304" pitchFamily="18" charset="0"/>
                <a:cs typeface="Tahoma" panose="020B0604030504040204" pitchFamily="34" charset="0"/>
              </a:rPr>
              <a:t>0</a:t>
            </a:r>
            <a:r>
              <a:rPr lang="en-US" altLang="en-US" sz="2400">
                <a:latin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altLang="en-US" sz="2400" i="1">
                <a:latin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en-US" altLang="en-US" sz="2400" baseline="-25000">
                <a:latin typeface="Times New Roman" panose="02020603050405020304" pitchFamily="18" charset="0"/>
                <a:cs typeface="Tahoma" panose="020B0604030504040204" pitchFamily="34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  <a:cs typeface="Tahoma" panose="020B0604030504040204" pitchFamily="34" charset="0"/>
              </a:rPr>
              <a:t>, </a:t>
            </a:r>
            <a:r>
              <a:rPr lang="en-US" altLang="en-US" sz="2400" i="1">
                <a:latin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en-US" altLang="en-US" sz="2400" baseline="-25000">
                <a:latin typeface="Times New Roman" panose="02020603050405020304" pitchFamily="18" charset="0"/>
                <a:cs typeface="Tahoma" panose="020B0604030504040204" pitchFamily="34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n-US" altLang="en-US" sz="2400">
                <a:cs typeface="Tahoma" panose="020B0604030504040204" pitchFamily="34" charset="0"/>
              </a:rPr>
              <a:t>Specified                       	parameters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BD560025-C8EC-4836-96E7-CD365DE3B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0" y="5241925"/>
            <a:ext cx="15255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E </a:t>
            </a:r>
            <a:r>
              <a:rPr lang="en-US" altLang="en-US" sz="2400">
                <a:latin typeface="Times New Roman" panose="02020603050405020304" pitchFamily="18" charset="0"/>
              </a:rPr>
              <a:t>= 4, </a:t>
            </a:r>
          </a:p>
          <a:p>
            <a:r>
              <a:rPr lang="en-US" altLang="en-US" sz="2400" i="1">
                <a:latin typeface="Times New Roman" panose="02020603050405020304" pitchFamily="18" charset="0"/>
              </a:rPr>
              <a:t>k</a:t>
            </a:r>
            <a:r>
              <a:rPr lang="en-US" altLang="en-US" sz="2400" baseline="-25000">
                <a:latin typeface="Times New Roman" panose="02020603050405020304" pitchFamily="18" charset="0"/>
              </a:rPr>
              <a:t>0 </a:t>
            </a:r>
            <a:r>
              <a:rPr lang="en-US" altLang="en-US" sz="2400">
                <a:latin typeface="Times New Roman" panose="02020603050405020304" pitchFamily="18" charset="0"/>
              </a:rPr>
              <a:t>= 0.4, </a:t>
            </a:r>
          </a:p>
          <a:p>
            <a:r>
              <a:rPr lang="en-US" altLang="en-US" sz="2400" i="1">
                <a:latin typeface="Times New Roman" panose="02020603050405020304" pitchFamily="18" charset="0"/>
              </a:rPr>
              <a:t>k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= 0.02, </a:t>
            </a:r>
          </a:p>
          <a:p>
            <a:r>
              <a:rPr lang="en-US" altLang="en-US" sz="2400" i="1">
                <a:latin typeface="Times New Roman" panose="02020603050405020304" pitchFamily="18" charset="0"/>
              </a:rPr>
              <a:t>k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 = 0.4</a:t>
            </a:r>
            <a:endParaRPr lang="en-US" altLang="en-US" sz="2400" baseline="-25000">
              <a:latin typeface="Times New Roman" panose="02020603050405020304" pitchFamily="18" charset="0"/>
            </a:endParaRP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5BEF8A5A-99BB-43A6-B500-A3393FEB5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4" y="5888038"/>
            <a:ext cx="323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Size of local area = 3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 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7275F5FE-3671-458A-B13E-5409A085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10" y="86957"/>
            <a:ext cx="8804274" cy="67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Histogram Statistics for Image </a:t>
            </a:r>
            <a:r>
              <a:rPr lang="en-US" altLang="en-US" sz="3200" b="1" dirty="0" err="1">
                <a:solidFill>
                  <a:srgbClr val="FF0000"/>
                </a:solidFill>
              </a:rPr>
              <a:t>Enhanc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4">
            <a:extLst>
              <a:ext uri="{FF2B5EF4-FFF2-40B4-BE49-F238E27FC236}">
                <a16:creationId xmlns:a16="http://schemas.microsoft.com/office/drawing/2014/main" id="{96B951D3-32C6-4EE6-9E77-7F971CDAE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1519238"/>
            <a:ext cx="6286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0" name="Group 16">
            <a:extLst>
              <a:ext uri="{FF2B5EF4-FFF2-40B4-BE49-F238E27FC236}">
                <a16:creationId xmlns:a16="http://schemas.microsoft.com/office/drawing/2014/main" id="{09831C62-9146-418F-959A-941901DFA08C}"/>
              </a:ext>
            </a:extLst>
          </p:cNvPr>
          <p:cNvGrpSpPr>
            <a:grpSpLocks/>
          </p:cNvGrpSpPr>
          <p:nvPr/>
        </p:nvGrpSpPr>
        <p:grpSpPr bwMode="auto">
          <a:xfrm>
            <a:off x="2674939" y="4670427"/>
            <a:ext cx="4625975" cy="2082801"/>
            <a:chOff x="1956" y="2961"/>
            <a:chExt cx="2914" cy="1312"/>
          </a:xfrm>
        </p:grpSpPr>
        <p:sp>
          <p:nvSpPr>
            <p:cNvPr id="55305" name="Rectangle 2">
              <a:extLst>
                <a:ext uri="{FF2B5EF4-FFF2-40B4-BE49-F238E27FC236}">
                  <a16:creationId xmlns:a16="http://schemas.microsoft.com/office/drawing/2014/main" id="{B2EA26AD-737B-4EA3-8A09-DD63FB162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3556"/>
              <a:ext cx="1107" cy="71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06" name="Rectangle 5">
              <a:extLst>
                <a:ext uri="{FF2B5EF4-FFF2-40B4-BE49-F238E27FC236}">
                  <a16:creationId xmlns:a16="http://schemas.microsoft.com/office/drawing/2014/main" id="{95E2AA8A-FDC4-4D2A-A033-C0BEFD908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" y="3308"/>
              <a:ext cx="1107" cy="71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07" name="Rectangle 6">
              <a:extLst>
                <a:ext uri="{FF2B5EF4-FFF2-40B4-BE49-F238E27FC236}">
                  <a16:creationId xmlns:a16="http://schemas.microsoft.com/office/drawing/2014/main" id="{4438CACB-2A78-4876-9425-3B8512714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" y="3311"/>
              <a:ext cx="1107" cy="71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308" name="Text Box 7">
              <a:extLst>
                <a:ext uri="{FF2B5EF4-FFF2-40B4-BE49-F238E27FC236}">
                  <a16:creationId xmlns:a16="http://schemas.microsoft.com/office/drawing/2014/main" id="{D0072644-3BD1-453B-9AE0-14863CB36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" y="3284"/>
              <a:ext cx="1764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125  135  145  135  ..</a:t>
              </a:r>
            </a:p>
            <a:p>
              <a:r>
                <a:rPr lang="en-US" altLang="en-US" sz="2400">
                  <a:latin typeface="Times New Roman" panose="02020603050405020304" pitchFamily="18" charset="0"/>
                </a:rPr>
                <a:t>168  175  158  149  ..</a:t>
              </a:r>
            </a:p>
            <a:p>
              <a:r>
                <a:rPr lang="en-US" altLang="en-US" sz="2400">
                  <a:latin typeface="Times New Roman" panose="02020603050405020304" pitchFamily="18" charset="0"/>
                </a:rPr>
                <a:t>210  231  215  129  ..</a:t>
              </a:r>
            </a:p>
            <a:p>
              <a:r>
                <a:rPr lang="en-US" altLang="en-US" sz="2400">
                  <a:latin typeface="Times New Roman" panose="02020603050405020304" pitchFamily="18" charset="0"/>
                </a:rPr>
                <a:t>187  192  145  200  ..</a:t>
              </a:r>
            </a:p>
          </p:txBody>
        </p:sp>
        <p:sp>
          <p:nvSpPr>
            <p:cNvPr id="55309" name="Text Box 8">
              <a:extLst>
                <a:ext uri="{FF2B5EF4-FFF2-40B4-BE49-F238E27FC236}">
                  <a16:creationId xmlns:a16="http://schemas.microsoft.com/office/drawing/2014/main" id="{6538D342-F226-4ADB-9AAB-662BF75C5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7" y="3296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174</a:t>
              </a:r>
            </a:p>
          </p:txBody>
        </p:sp>
        <p:sp>
          <p:nvSpPr>
            <p:cNvPr id="55310" name="Text Box 9">
              <a:extLst>
                <a:ext uri="{FF2B5EF4-FFF2-40B4-BE49-F238E27FC236}">
                  <a16:creationId xmlns:a16="http://schemas.microsoft.com/office/drawing/2014/main" id="{17006B1B-043A-40F2-82C4-9339B1259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2961"/>
              <a:ext cx="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Image</a:t>
              </a:r>
            </a:p>
          </p:txBody>
        </p:sp>
        <p:sp>
          <p:nvSpPr>
            <p:cNvPr id="55311" name="Text Box 10">
              <a:extLst>
                <a:ext uri="{FF2B5EF4-FFF2-40B4-BE49-F238E27FC236}">
                  <a16:creationId xmlns:a16="http://schemas.microsoft.com/office/drawing/2014/main" id="{A9238043-D021-435E-B4E7-E6850E604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992"/>
              <a:ext cx="5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Mean</a:t>
              </a:r>
            </a:p>
          </p:txBody>
        </p:sp>
        <p:sp>
          <p:nvSpPr>
            <p:cNvPr id="55312" name="Text Box 11">
              <a:extLst>
                <a:ext uri="{FF2B5EF4-FFF2-40B4-BE49-F238E27FC236}">
                  <a16:creationId xmlns:a16="http://schemas.microsoft.com/office/drawing/2014/main" id="{67E9C2C6-6964-459E-B360-F18C4CF15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6" y="3296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164</a:t>
              </a:r>
            </a:p>
          </p:txBody>
        </p:sp>
        <p:sp>
          <p:nvSpPr>
            <p:cNvPr id="55313" name="Text Box 12">
              <a:extLst>
                <a:ext uri="{FF2B5EF4-FFF2-40B4-BE49-F238E27FC236}">
                  <a16:creationId xmlns:a16="http://schemas.microsoft.com/office/drawing/2014/main" id="{723A56D4-C2D7-41E2-92FA-FCDDD5260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7" y="3542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</a:rPr>
                <a:t>187</a:t>
              </a:r>
            </a:p>
          </p:txBody>
        </p:sp>
      </p:grpSp>
      <p:sp>
        <p:nvSpPr>
          <p:cNvPr id="55301" name="Text Box 13">
            <a:extLst>
              <a:ext uri="{FF2B5EF4-FFF2-40B4-BE49-F238E27FC236}">
                <a16:creationId xmlns:a16="http://schemas.microsoft.com/office/drawing/2014/main" id="{F365B4D9-B6D6-4929-B89C-71F5C8977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2636838"/>
            <a:ext cx="909638" cy="457200"/>
          </a:xfrm>
          <a:prstGeom prst="rect">
            <a:avLst/>
          </a:prstGeom>
          <a:solidFill>
            <a:srgbClr val="FF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i="1">
              <a:latin typeface="Times New Roman" panose="02020603050405020304" pitchFamily="18" charset="0"/>
            </a:endParaRPr>
          </a:p>
        </p:txBody>
      </p:sp>
      <p:sp>
        <p:nvSpPr>
          <p:cNvPr id="55302" name="Text Box 14">
            <a:extLst>
              <a:ext uri="{FF2B5EF4-FFF2-40B4-BE49-F238E27FC236}">
                <a16:creationId xmlns:a16="http://schemas.microsoft.com/office/drawing/2014/main" id="{97CDDAF2-C9D2-4B4A-A656-95DBAAFAC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9" y="3860800"/>
            <a:ext cx="917575" cy="457200"/>
          </a:xfrm>
          <a:prstGeom prst="rect">
            <a:avLst/>
          </a:prstGeom>
          <a:solidFill>
            <a:srgbClr val="FF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(</a:t>
            </a:r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5303" name="Text Box 15">
            <a:extLst>
              <a:ext uri="{FF2B5EF4-FFF2-40B4-BE49-F238E27FC236}">
                <a16:creationId xmlns:a16="http://schemas.microsoft.com/office/drawing/2014/main" id="{490BC346-27E6-4C6C-BA7F-33066EE97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5" y="2492375"/>
            <a:ext cx="369888" cy="457200"/>
          </a:xfrm>
          <a:prstGeom prst="rect">
            <a:avLst/>
          </a:prstGeom>
          <a:solidFill>
            <a:srgbClr val="FFE1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5304" name="Rectangle 17">
            <a:extLst>
              <a:ext uri="{FF2B5EF4-FFF2-40B4-BE49-F238E27FC236}">
                <a16:creationId xmlns:a16="http://schemas.microsoft.com/office/drawing/2014/main" id="{47BB5976-262E-4B4C-9AE7-881FD7B28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737" y="104772"/>
            <a:ext cx="9543906" cy="76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Histogram Statistics for Image </a:t>
            </a:r>
            <a:r>
              <a:rPr lang="en-US" altLang="en-US" sz="3200" b="1" dirty="0" err="1">
                <a:solidFill>
                  <a:srgbClr val="FF0000"/>
                </a:solidFill>
              </a:rPr>
              <a:t>Enhanc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>
            <a:extLst>
              <a:ext uri="{FF2B5EF4-FFF2-40B4-BE49-F238E27FC236}">
                <a16:creationId xmlns:a16="http://schemas.microsoft.com/office/drawing/2014/main" id="{D7BF25E3-1B4C-475F-9CEE-5C1DEFC1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6" y="2168525"/>
            <a:ext cx="51657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721AE697-B028-4F44-89B3-3C2AF95E7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2228851"/>
            <a:ext cx="512762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>
            <a:extLst>
              <a:ext uri="{FF2B5EF4-FFF2-40B4-BE49-F238E27FC236}">
                <a16:creationId xmlns:a16="http://schemas.microsoft.com/office/drawing/2014/main" id="{ECE77792-CFCC-4FBB-B1F0-0A120C23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088" y="2074864"/>
            <a:ext cx="2038350" cy="339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3A764CD9-D8BF-4102-BD93-47ECE8CB2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6" y="5416550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cs typeface="Tahoma" panose="020B0604030504040204" pitchFamily="34" charset="0"/>
              </a:rPr>
              <a:t>Enhanced Image</a:t>
            </a: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AE670EED-C7B3-4EE2-A459-1CC9F4CCA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75" y="5408613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cs typeface="Tahoma" panose="020B0604030504040204" pitchFamily="34" charset="0"/>
              </a:rPr>
              <a:t>Original Image</a:t>
            </a:r>
          </a:p>
        </p:txBody>
      </p:sp>
      <p:sp>
        <p:nvSpPr>
          <p:cNvPr id="56328" name="Rectangle 8">
            <a:extLst>
              <a:ext uri="{FF2B5EF4-FFF2-40B4-BE49-F238E27FC236}">
                <a16:creationId xmlns:a16="http://schemas.microsoft.com/office/drawing/2014/main" id="{DB400132-F6CA-44B4-BB8B-0458E310C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7" y="431078"/>
            <a:ext cx="9673215" cy="5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Histogram Statistics for Image </a:t>
            </a:r>
            <a:r>
              <a:rPr lang="en-US" altLang="en-US" sz="3200" b="1" dirty="0" err="1">
                <a:solidFill>
                  <a:srgbClr val="FF0000"/>
                </a:solidFill>
              </a:rPr>
              <a:t>Enhanc</a:t>
            </a:r>
            <a:r>
              <a:rPr lang="en-US" alt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>
            <a:extLst>
              <a:ext uri="{FF2B5EF4-FFF2-40B4-BE49-F238E27FC236}">
                <a16:creationId xmlns:a16="http://schemas.microsoft.com/office/drawing/2014/main" id="{EED093F9-4937-4278-9AA9-CCCB748AD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1" y="1635125"/>
            <a:ext cx="82391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cs typeface="Tahoma" panose="020B0604030504040204" pitchFamily="34" charset="0"/>
              </a:rPr>
              <a:t>Arithmetic/logic operations involving images are performed on a pixel-by-pixel basis between two or more images.</a:t>
            </a:r>
          </a:p>
          <a:p>
            <a:endParaRPr lang="en-US" altLang="en-US" sz="2400">
              <a:cs typeface="Tahoma" panose="020B0604030504040204" pitchFamily="34" charset="0"/>
            </a:endParaRPr>
          </a:p>
          <a:p>
            <a:r>
              <a:rPr lang="en-US" altLang="en-US" sz="2400" b="1">
                <a:solidFill>
                  <a:srgbClr val="0000FF"/>
                </a:solidFill>
                <a:cs typeface="Tahoma" panose="020B0604030504040204" pitchFamily="34" charset="0"/>
              </a:rPr>
              <a:t>Arithmetic Operations</a:t>
            </a:r>
            <a:r>
              <a:rPr lang="en-US" altLang="en-US" sz="2400">
                <a:cs typeface="Tahoma" panose="020B0604030504040204" pitchFamily="34" charset="0"/>
              </a:rPr>
              <a:t> </a:t>
            </a:r>
          </a:p>
          <a:p>
            <a:r>
              <a:rPr lang="en-US" altLang="en-US" sz="2400">
                <a:cs typeface="Tahoma" panose="020B0604030504040204" pitchFamily="34" charset="0"/>
              </a:rPr>
              <a:t>    Addition, Subtraction, Multiplication, and Division</a:t>
            </a:r>
          </a:p>
          <a:p>
            <a:endParaRPr lang="en-US" altLang="en-US" sz="2400">
              <a:cs typeface="Tahoma" panose="020B0604030504040204" pitchFamily="34" charset="0"/>
            </a:endParaRPr>
          </a:p>
          <a:p>
            <a:r>
              <a:rPr lang="en-US" altLang="en-US" sz="2400" b="1">
                <a:solidFill>
                  <a:srgbClr val="0000FF"/>
                </a:solidFill>
                <a:cs typeface="Tahoma" panose="020B0604030504040204" pitchFamily="34" charset="0"/>
              </a:rPr>
              <a:t>Logic Operations</a:t>
            </a:r>
          </a:p>
          <a:p>
            <a:r>
              <a:rPr lang="en-US" altLang="en-US" sz="2400">
                <a:cs typeface="Tahoma" panose="020B0604030504040204" pitchFamily="34" charset="0"/>
              </a:rPr>
              <a:t>   AND, OR, NOT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69C972EA-7DC2-4609-8FA6-A0CA2F677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91" y="240146"/>
            <a:ext cx="9190182" cy="62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Enhancement Using Arithmetic/Logic Op.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>
            <a:extLst>
              <a:ext uri="{FF2B5EF4-FFF2-40B4-BE49-F238E27FC236}">
                <a16:creationId xmlns:a16="http://schemas.microsoft.com/office/drawing/2014/main" id="{2D242787-A2EE-486E-82AE-1FCA6C96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1579564"/>
            <a:ext cx="64801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4">
            <a:extLst>
              <a:ext uri="{FF2B5EF4-FFF2-40B4-BE49-F238E27FC236}">
                <a16:creationId xmlns:a16="http://schemas.microsoft.com/office/drawing/2014/main" id="{420065D0-CD82-4057-BD31-B8737B916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2528888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AND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E8BC0F01-1F00-4E3D-913B-1D6DC131D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4581525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OR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8374" name="Text Box 6">
            <a:extLst>
              <a:ext uri="{FF2B5EF4-FFF2-40B4-BE49-F238E27FC236}">
                <a16:creationId xmlns:a16="http://schemas.microsoft.com/office/drawing/2014/main" id="{1F37F56B-E5F2-4D67-B2A3-43AFECD27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5738814"/>
            <a:ext cx="8616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cs typeface="Tahoma" panose="020B0604030504040204" pitchFamily="34" charset="0"/>
              </a:rPr>
              <a:t>Logic operations are performed on the binary representation of the pixel intensities</a:t>
            </a:r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9698B76C-E6F1-488F-8DBD-6BAFB382D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63" y="181395"/>
            <a:ext cx="9227128" cy="63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Enhancement Using </a:t>
            </a:r>
            <a:r>
              <a:rPr lang="en-US" altLang="en-US" sz="3200" b="1" dirty="0">
                <a:solidFill>
                  <a:schemeClr val="tx2"/>
                </a:solidFill>
              </a:rPr>
              <a:t>AND</a:t>
            </a:r>
            <a:r>
              <a:rPr lang="en-US" altLang="en-US" sz="3200" b="1" dirty="0">
                <a:solidFill>
                  <a:srgbClr val="CC33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and</a:t>
            </a:r>
            <a:r>
              <a:rPr lang="en-US" altLang="en-US" sz="3200" b="1" dirty="0">
                <a:solidFill>
                  <a:srgbClr val="CC3300"/>
                </a:solidFill>
              </a:rPr>
              <a:t> </a:t>
            </a:r>
            <a:r>
              <a:rPr lang="en-US" altLang="en-US" sz="3200" b="1" dirty="0">
                <a:solidFill>
                  <a:schemeClr val="tx2"/>
                </a:solidFill>
              </a:rPr>
              <a:t>OR</a:t>
            </a:r>
            <a:r>
              <a:rPr lang="en-US" altLang="en-US" sz="3200" b="1" dirty="0">
                <a:solidFill>
                  <a:srgbClr val="CC33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Logic Op.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4350-CD82-418F-9126-DC0672D8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09" y="787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Basics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18EC54-EF41-4F07-9900-F242907AEDD3}"/>
              </a:ext>
            </a:extLst>
          </p:cNvPr>
          <p:cNvSpPr/>
          <p:nvPr/>
        </p:nvSpPr>
        <p:spPr>
          <a:xfrm>
            <a:off x="662708" y="1619226"/>
            <a:ext cx="71143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943735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943735"/>
                </a:solidFill>
                <a:latin typeface="Calibri" panose="020F0502020204030204" pitchFamily="34" charset="0"/>
              </a:rPr>
              <a:t>Intensity transformation and spatial filtering </a:t>
            </a:r>
          </a:p>
          <a:p>
            <a:pPr lvl="1"/>
            <a:r>
              <a:rPr lang="en-US" sz="2000" dirty="0">
                <a:solidFill>
                  <a:srgbClr val="16375E"/>
                </a:solidFill>
                <a:latin typeface="Arial" panose="020B0604020202020204" pitchFamily="34" charset="0"/>
              </a:rPr>
              <a:t>• </a:t>
            </a:r>
            <a:r>
              <a:rPr lang="en-US" sz="2000" i="1" dirty="0">
                <a:solidFill>
                  <a:srgbClr val="16375E"/>
                </a:solidFill>
                <a:latin typeface="Calibri" panose="020F0502020204030204" pitchFamily="34" charset="0"/>
              </a:rPr>
              <a:t>f 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: input image </a:t>
            </a:r>
          </a:p>
          <a:p>
            <a:pPr lvl="1"/>
            <a:r>
              <a:rPr lang="en-US" sz="2000" dirty="0">
                <a:solidFill>
                  <a:srgbClr val="16375E"/>
                </a:solidFill>
                <a:latin typeface="Arial" panose="020B0604020202020204" pitchFamily="34" charset="0"/>
              </a:rPr>
              <a:t>• </a:t>
            </a:r>
            <a:r>
              <a:rPr lang="en-US" sz="2000" i="1" dirty="0">
                <a:solidFill>
                  <a:srgbClr val="16375E"/>
                </a:solidFill>
                <a:latin typeface="Calibri" panose="020F0502020204030204" pitchFamily="34" charset="0"/>
              </a:rPr>
              <a:t>g: 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output image </a:t>
            </a:r>
          </a:p>
          <a:p>
            <a:pPr lvl="1"/>
            <a:r>
              <a:rPr lang="en-US" sz="2000" dirty="0">
                <a:solidFill>
                  <a:srgbClr val="16375E"/>
                </a:solidFill>
                <a:latin typeface="Arial" panose="020B0604020202020204" pitchFamily="34" charset="0"/>
              </a:rPr>
              <a:t>• </a:t>
            </a:r>
            <a:r>
              <a:rPr lang="en-US" sz="2000" i="1" dirty="0">
                <a:solidFill>
                  <a:srgbClr val="16375E"/>
                </a:solidFill>
                <a:latin typeface="Calibri" panose="020F0502020204030204" pitchFamily="34" charset="0"/>
              </a:rPr>
              <a:t>T: 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an operator applied to the image </a:t>
            </a:r>
            <a:r>
              <a:rPr lang="en-US" sz="2000" i="1" dirty="0">
                <a:solidFill>
                  <a:srgbClr val="16375E"/>
                </a:solidFill>
                <a:latin typeface="Calibri" panose="020F0502020204030204" pitchFamily="34" charset="0"/>
              </a:rPr>
              <a:t>f</a:t>
            </a:r>
          </a:p>
          <a:p>
            <a:pPr lvl="1"/>
            <a:r>
              <a:rPr lang="en-US" sz="2000" i="1" dirty="0">
                <a:solidFill>
                  <a:srgbClr val="16375E"/>
                </a:solidFill>
                <a:latin typeface="Calibri" panose="020F0502020204030204" pitchFamily="34" charset="0"/>
              </a:rPr>
              <a:t> </a:t>
            </a:r>
            <a:endParaRPr lang="en-US" sz="2000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943735"/>
                </a:solidFill>
                <a:latin typeface="Arial" panose="020B0604020202020204" pitchFamily="34" charset="0"/>
              </a:rPr>
              <a:t>• </a:t>
            </a:r>
            <a:r>
              <a:rPr lang="en-US" sz="2800" b="0" i="0" u="none" strike="noStrike" baseline="0" dirty="0">
                <a:solidFill>
                  <a:srgbClr val="943735"/>
                </a:solidFill>
                <a:latin typeface="Calibri" panose="020F0502020204030204" pitchFamily="34" charset="0"/>
              </a:rPr>
              <a:t>In the discrete case </a:t>
            </a:r>
          </a:p>
          <a:p>
            <a:pPr lvl="1"/>
            <a:r>
              <a:rPr lang="en-US" sz="2000" dirty="0">
                <a:solidFill>
                  <a:srgbClr val="16375E"/>
                </a:solidFill>
                <a:latin typeface="Arial" panose="020B0604020202020204" pitchFamily="34" charset="0"/>
              </a:rPr>
              <a:t>• </a:t>
            </a:r>
            <a:r>
              <a:rPr lang="en-US" sz="2000" i="1" dirty="0">
                <a:solidFill>
                  <a:srgbClr val="16375E"/>
                </a:solidFill>
                <a:latin typeface="Calibri" panose="020F0502020204030204" pitchFamily="34" charset="0"/>
              </a:rPr>
              <a:t>f 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and </a:t>
            </a:r>
            <a:r>
              <a:rPr lang="en-US" sz="2000" i="1" dirty="0">
                <a:solidFill>
                  <a:srgbClr val="16375E"/>
                </a:solidFill>
                <a:latin typeface="Calibri" panose="020F0502020204030204" pitchFamily="34" charset="0"/>
              </a:rPr>
              <a:t>g 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are 2D matrices of size </a:t>
            </a:r>
            <a:r>
              <a:rPr lang="en-US" sz="2000" dirty="0" err="1">
                <a:solidFill>
                  <a:srgbClr val="16375E"/>
                </a:solidFill>
                <a:latin typeface="Calibri" panose="020F0502020204030204" pitchFamily="34" charset="0"/>
              </a:rPr>
              <a:t>WxH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2000" dirty="0">
                <a:solidFill>
                  <a:srgbClr val="16375E"/>
                </a:solidFill>
                <a:latin typeface="Arial" panose="020B0604020202020204" pitchFamily="34" charset="0"/>
              </a:rPr>
              <a:t>• </a:t>
            </a:r>
            <a:r>
              <a:rPr lang="en-US" sz="2000" i="1" dirty="0">
                <a:solidFill>
                  <a:srgbClr val="16375E"/>
                </a:solidFill>
                <a:latin typeface="Calibri" panose="020F0502020204030204" pitchFamily="34" charset="0"/>
              </a:rPr>
              <a:t>T 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is a matrix of size </a:t>
            </a:r>
            <a:r>
              <a:rPr lang="en-US" sz="2000" dirty="0" err="1">
                <a:solidFill>
                  <a:srgbClr val="16375E"/>
                </a:solidFill>
                <a:latin typeface="Calibri" panose="020F0502020204030204" pitchFamily="34" charset="0"/>
              </a:rPr>
              <a:t>wxh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 which is much smaller than </a:t>
            </a:r>
            <a:r>
              <a:rPr lang="en-US" sz="2000" dirty="0" err="1">
                <a:solidFill>
                  <a:srgbClr val="16375E"/>
                </a:solidFill>
                <a:latin typeface="Calibri" panose="020F0502020204030204" pitchFamily="34" charset="0"/>
              </a:rPr>
              <a:t>WxH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 </a:t>
            </a:r>
          </a:p>
          <a:p>
            <a:pPr marL="628650" lvl="1" indent="-171450"/>
            <a:r>
              <a:rPr lang="en-US" sz="2000" dirty="0">
                <a:solidFill>
                  <a:srgbClr val="16375E"/>
                </a:solidFill>
                <a:latin typeface="Arial" panose="020B0604020202020204" pitchFamily="34" charset="0"/>
              </a:rPr>
              <a:t>• 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The value of each pixel of </a:t>
            </a:r>
            <a:r>
              <a:rPr lang="en-US" sz="2000" b="1" i="1" dirty="0">
                <a:solidFill>
                  <a:srgbClr val="16375E"/>
                </a:solidFill>
                <a:latin typeface="Calibri" panose="020F0502020204030204" pitchFamily="34" charset="0"/>
              </a:rPr>
              <a:t>g 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is the result of applying the operator </a:t>
            </a:r>
            <a:r>
              <a:rPr lang="en-US" sz="2000" b="1" dirty="0">
                <a:solidFill>
                  <a:srgbClr val="16375E"/>
                </a:solidFill>
                <a:latin typeface="Calibri" panose="020F0502020204030204" pitchFamily="34" charset="0"/>
              </a:rPr>
              <a:t>T 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at the corresponding location in </a:t>
            </a:r>
            <a:r>
              <a:rPr lang="en-US" sz="2000" b="1" i="1" dirty="0">
                <a:solidFill>
                  <a:srgbClr val="16375E"/>
                </a:solidFill>
                <a:latin typeface="Calibri" panose="020F0502020204030204" pitchFamily="34" charset="0"/>
              </a:rPr>
              <a:t>f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. </a:t>
            </a:r>
          </a:p>
          <a:p>
            <a:pPr lvl="1"/>
            <a:r>
              <a:rPr lang="en-US" sz="2000" dirty="0">
                <a:solidFill>
                  <a:srgbClr val="16375E"/>
                </a:solidFill>
                <a:latin typeface="Arial" panose="020B0604020202020204" pitchFamily="34" charset="0"/>
              </a:rPr>
              <a:t>• 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If </a:t>
            </a:r>
            <a:r>
              <a:rPr lang="en-US" sz="2000" dirty="0" err="1">
                <a:solidFill>
                  <a:srgbClr val="16375E"/>
                </a:solidFill>
                <a:latin typeface="Calibri" panose="020F0502020204030204" pitchFamily="34" charset="0"/>
              </a:rPr>
              <a:t>wxh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 = 1x1 </a:t>
            </a:r>
            <a:r>
              <a:rPr lang="en-US" sz="2000" dirty="0">
                <a:solidFill>
                  <a:srgbClr val="16375E"/>
                </a:solidFill>
                <a:latin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intensity transform </a:t>
            </a:r>
          </a:p>
          <a:p>
            <a:pPr lvl="1"/>
            <a:r>
              <a:rPr lang="en-US" sz="2000" dirty="0">
                <a:solidFill>
                  <a:srgbClr val="16375E"/>
                </a:solidFill>
                <a:latin typeface="Arial" panose="020B0604020202020204" pitchFamily="34" charset="0"/>
              </a:rPr>
              <a:t>• </a:t>
            </a:r>
            <a:r>
              <a:rPr lang="en-US" sz="2000" dirty="0">
                <a:solidFill>
                  <a:srgbClr val="16375E"/>
                </a:solidFill>
                <a:latin typeface="Calibri" panose="020F0502020204030204" pitchFamily="34" charset="0"/>
              </a:rPr>
              <a:t>Otherwise, it’s spatial filtering.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11AC9CF-DEEA-4B22-BFAA-4FDD1FB177CC}"/>
              </a:ext>
            </a:extLst>
          </p:cNvPr>
          <p:cNvSpPr/>
          <p:nvPr/>
        </p:nvSpPr>
        <p:spPr>
          <a:xfrm>
            <a:off x="8102883" y="2533154"/>
            <a:ext cx="2708462" cy="2506756"/>
          </a:xfrm>
          <a:custGeom>
            <a:avLst/>
            <a:gdLst/>
            <a:ahLst/>
            <a:cxnLst/>
            <a:rect l="l" t="t" r="r" b="b"/>
            <a:pathLst>
              <a:path w="3069590" h="2840990">
                <a:moveTo>
                  <a:pt x="3063240" y="0"/>
                </a:moveTo>
                <a:lnTo>
                  <a:pt x="6096" y="0"/>
                </a:lnTo>
                <a:lnTo>
                  <a:pt x="0" y="6096"/>
                </a:lnTo>
                <a:lnTo>
                  <a:pt x="0" y="2834640"/>
                </a:lnTo>
                <a:lnTo>
                  <a:pt x="6096" y="2840736"/>
                </a:lnTo>
                <a:lnTo>
                  <a:pt x="3063240" y="2840736"/>
                </a:lnTo>
                <a:lnTo>
                  <a:pt x="3069336" y="2834640"/>
                </a:lnTo>
                <a:lnTo>
                  <a:pt x="3069336" y="2828544"/>
                </a:lnTo>
                <a:lnTo>
                  <a:pt x="21336" y="2828544"/>
                </a:lnTo>
                <a:lnTo>
                  <a:pt x="9144" y="2819400"/>
                </a:lnTo>
                <a:lnTo>
                  <a:pt x="21336" y="2819400"/>
                </a:lnTo>
                <a:lnTo>
                  <a:pt x="21336" y="21336"/>
                </a:lnTo>
                <a:lnTo>
                  <a:pt x="9144" y="21336"/>
                </a:lnTo>
                <a:lnTo>
                  <a:pt x="21336" y="9144"/>
                </a:lnTo>
                <a:lnTo>
                  <a:pt x="3069336" y="9144"/>
                </a:lnTo>
                <a:lnTo>
                  <a:pt x="3069336" y="6096"/>
                </a:lnTo>
                <a:lnTo>
                  <a:pt x="3063240" y="0"/>
                </a:lnTo>
                <a:close/>
              </a:path>
              <a:path w="3069590" h="2840990">
                <a:moveTo>
                  <a:pt x="21336" y="2819400"/>
                </a:moveTo>
                <a:lnTo>
                  <a:pt x="9144" y="2819400"/>
                </a:lnTo>
                <a:lnTo>
                  <a:pt x="21336" y="2828544"/>
                </a:lnTo>
                <a:lnTo>
                  <a:pt x="21336" y="2819400"/>
                </a:lnTo>
                <a:close/>
              </a:path>
              <a:path w="3069590" h="2840990">
                <a:moveTo>
                  <a:pt x="3048000" y="2819400"/>
                </a:moveTo>
                <a:lnTo>
                  <a:pt x="21336" y="2819400"/>
                </a:lnTo>
                <a:lnTo>
                  <a:pt x="21336" y="2828544"/>
                </a:lnTo>
                <a:lnTo>
                  <a:pt x="3048000" y="2828544"/>
                </a:lnTo>
                <a:lnTo>
                  <a:pt x="3048000" y="2819400"/>
                </a:lnTo>
                <a:close/>
              </a:path>
              <a:path w="3069590" h="2840990">
                <a:moveTo>
                  <a:pt x="3048000" y="9144"/>
                </a:moveTo>
                <a:lnTo>
                  <a:pt x="3048000" y="2828544"/>
                </a:lnTo>
                <a:lnTo>
                  <a:pt x="3057144" y="2819400"/>
                </a:lnTo>
                <a:lnTo>
                  <a:pt x="3069336" y="2819400"/>
                </a:lnTo>
                <a:lnTo>
                  <a:pt x="3069336" y="21336"/>
                </a:lnTo>
                <a:lnTo>
                  <a:pt x="3057144" y="21336"/>
                </a:lnTo>
                <a:lnTo>
                  <a:pt x="3048000" y="9144"/>
                </a:lnTo>
                <a:close/>
              </a:path>
              <a:path w="3069590" h="2840990">
                <a:moveTo>
                  <a:pt x="3069336" y="2819400"/>
                </a:moveTo>
                <a:lnTo>
                  <a:pt x="3057144" y="2819400"/>
                </a:lnTo>
                <a:lnTo>
                  <a:pt x="3048000" y="2828544"/>
                </a:lnTo>
                <a:lnTo>
                  <a:pt x="3069336" y="2828544"/>
                </a:lnTo>
                <a:lnTo>
                  <a:pt x="3069336" y="2819400"/>
                </a:lnTo>
                <a:close/>
              </a:path>
              <a:path w="3069590" h="2840990">
                <a:moveTo>
                  <a:pt x="21336" y="9144"/>
                </a:moveTo>
                <a:lnTo>
                  <a:pt x="9144" y="21336"/>
                </a:lnTo>
                <a:lnTo>
                  <a:pt x="21336" y="21336"/>
                </a:lnTo>
                <a:lnTo>
                  <a:pt x="21336" y="9144"/>
                </a:lnTo>
                <a:close/>
              </a:path>
              <a:path w="3069590" h="2840990">
                <a:moveTo>
                  <a:pt x="3048000" y="9144"/>
                </a:moveTo>
                <a:lnTo>
                  <a:pt x="21336" y="9144"/>
                </a:lnTo>
                <a:lnTo>
                  <a:pt x="21336" y="21336"/>
                </a:lnTo>
                <a:lnTo>
                  <a:pt x="3048000" y="21336"/>
                </a:lnTo>
                <a:lnTo>
                  <a:pt x="3048000" y="9144"/>
                </a:lnTo>
                <a:close/>
              </a:path>
              <a:path w="3069590" h="2840990">
                <a:moveTo>
                  <a:pt x="3069336" y="9144"/>
                </a:moveTo>
                <a:lnTo>
                  <a:pt x="3048000" y="9144"/>
                </a:lnTo>
                <a:lnTo>
                  <a:pt x="3057144" y="21336"/>
                </a:lnTo>
                <a:lnTo>
                  <a:pt x="3069336" y="21336"/>
                </a:lnTo>
                <a:lnTo>
                  <a:pt x="3069336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EDAE068-020B-4E94-904C-93CBE0C38CC7}"/>
              </a:ext>
            </a:extLst>
          </p:cNvPr>
          <p:cNvSpPr/>
          <p:nvPr/>
        </p:nvSpPr>
        <p:spPr>
          <a:xfrm>
            <a:off x="9522893" y="2877399"/>
            <a:ext cx="226359" cy="242047"/>
          </a:xfrm>
          <a:custGeom>
            <a:avLst/>
            <a:gdLst/>
            <a:ahLst/>
            <a:cxnLst/>
            <a:rect l="l" t="t" r="r" b="b"/>
            <a:pathLst>
              <a:path w="256539" h="274320">
                <a:moveTo>
                  <a:pt x="0" y="274320"/>
                </a:moveTo>
                <a:lnTo>
                  <a:pt x="256032" y="274320"/>
                </a:lnTo>
                <a:lnTo>
                  <a:pt x="256032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0782D43-081C-4A9C-AA0B-0DD041270FDB}"/>
              </a:ext>
            </a:extLst>
          </p:cNvPr>
          <p:cNvSpPr/>
          <p:nvPr/>
        </p:nvSpPr>
        <p:spPr>
          <a:xfrm>
            <a:off x="9748804" y="2877399"/>
            <a:ext cx="223557" cy="242047"/>
          </a:xfrm>
          <a:custGeom>
            <a:avLst/>
            <a:gdLst/>
            <a:ahLst/>
            <a:cxnLst/>
            <a:rect l="l" t="t" r="r" b="b"/>
            <a:pathLst>
              <a:path w="253364" h="274320">
                <a:moveTo>
                  <a:pt x="0" y="274320"/>
                </a:moveTo>
                <a:lnTo>
                  <a:pt x="252984" y="274320"/>
                </a:lnTo>
                <a:lnTo>
                  <a:pt x="25298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F96AF44-627F-4B18-903F-1451E83502D5}"/>
              </a:ext>
            </a:extLst>
          </p:cNvPr>
          <p:cNvSpPr/>
          <p:nvPr/>
        </p:nvSpPr>
        <p:spPr>
          <a:xfrm>
            <a:off x="9972025" y="2877399"/>
            <a:ext cx="223557" cy="242047"/>
          </a:xfrm>
          <a:custGeom>
            <a:avLst/>
            <a:gdLst/>
            <a:ahLst/>
            <a:cxnLst/>
            <a:rect l="l" t="t" r="r" b="b"/>
            <a:pathLst>
              <a:path w="253364" h="274320">
                <a:moveTo>
                  <a:pt x="0" y="274320"/>
                </a:moveTo>
                <a:lnTo>
                  <a:pt x="252984" y="274320"/>
                </a:lnTo>
                <a:lnTo>
                  <a:pt x="25298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25837F7-6759-438B-B4BB-C0A20B8EDBA3}"/>
              </a:ext>
            </a:extLst>
          </p:cNvPr>
          <p:cNvSpPr/>
          <p:nvPr/>
        </p:nvSpPr>
        <p:spPr>
          <a:xfrm>
            <a:off x="9522893" y="3119446"/>
            <a:ext cx="226359" cy="242047"/>
          </a:xfrm>
          <a:custGeom>
            <a:avLst/>
            <a:gdLst/>
            <a:ahLst/>
            <a:cxnLst/>
            <a:rect l="l" t="t" r="r" b="b"/>
            <a:pathLst>
              <a:path w="256539" h="274320">
                <a:moveTo>
                  <a:pt x="0" y="274320"/>
                </a:moveTo>
                <a:lnTo>
                  <a:pt x="256032" y="274320"/>
                </a:lnTo>
                <a:lnTo>
                  <a:pt x="256032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0BBE726-3000-4131-A62A-DDB118A254B1}"/>
              </a:ext>
            </a:extLst>
          </p:cNvPr>
          <p:cNvSpPr/>
          <p:nvPr/>
        </p:nvSpPr>
        <p:spPr>
          <a:xfrm>
            <a:off x="9748804" y="3119446"/>
            <a:ext cx="223557" cy="242047"/>
          </a:xfrm>
          <a:custGeom>
            <a:avLst/>
            <a:gdLst/>
            <a:ahLst/>
            <a:cxnLst/>
            <a:rect l="l" t="t" r="r" b="b"/>
            <a:pathLst>
              <a:path w="253364" h="274320">
                <a:moveTo>
                  <a:pt x="0" y="274320"/>
                </a:moveTo>
                <a:lnTo>
                  <a:pt x="252984" y="274320"/>
                </a:lnTo>
                <a:lnTo>
                  <a:pt x="25298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BEE7573-6BEF-4569-A91A-5BF59FB6781B}"/>
              </a:ext>
            </a:extLst>
          </p:cNvPr>
          <p:cNvSpPr/>
          <p:nvPr/>
        </p:nvSpPr>
        <p:spPr>
          <a:xfrm>
            <a:off x="9972025" y="3119446"/>
            <a:ext cx="223557" cy="242047"/>
          </a:xfrm>
          <a:custGeom>
            <a:avLst/>
            <a:gdLst/>
            <a:ahLst/>
            <a:cxnLst/>
            <a:rect l="l" t="t" r="r" b="b"/>
            <a:pathLst>
              <a:path w="253364" h="274320">
                <a:moveTo>
                  <a:pt x="0" y="274320"/>
                </a:moveTo>
                <a:lnTo>
                  <a:pt x="252984" y="274320"/>
                </a:lnTo>
                <a:lnTo>
                  <a:pt x="25298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6558F3A-B003-44C3-B415-8D2C0B982960}"/>
              </a:ext>
            </a:extLst>
          </p:cNvPr>
          <p:cNvSpPr/>
          <p:nvPr/>
        </p:nvSpPr>
        <p:spPr>
          <a:xfrm>
            <a:off x="9522893" y="3361493"/>
            <a:ext cx="226359" cy="242047"/>
          </a:xfrm>
          <a:custGeom>
            <a:avLst/>
            <a:gdLst/>
            <a:ahLst/>
            <a:cxnLst/>
            <a:rect l="l" t="t" r="r" b="b"/>
            <a:pathLst>
              <a:path w="256539" h="274320">
                <a:moveTo>
                  <a:pt x="0" y="274320"/>
                </a:moveTo>
                <a:lnTo>
                  <a:pt x="256032" y="274320"/>
                </a:lnTo>
                <a:lnTo>
                  <a:pt x="256032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D2FE30C-6838-4646-992B-E121058FB5BD}"/>
              </a:ext>
            </a:extLst>
          </p:cNvPr>
          <p:cNvSpPr/>
          <p:nvPr/>
        </p:nvSpPr>
        <p:spPr>
          <a:xfrm>
            <a:off x="9748804" y="3361493"/>
            <a:ext cx="223557" cy="242047"/>
          </a:xfrm>
          <a:custGeom>
            <a:avLst/>
            <a:gdLst/>
            <a:ahLst/>
            <a:cxnLst/>
            <a:rect l="l" t="t" r="r" b="b"/>
            <a:pathLst>
              <a:path w="253364" h="274320">
                <a:moveTo>
                  <a:pt x="0" y="274320"/>
                </a:moveTo>
                <a:lnTo>
                  <a:pt x="252984" y="274320"/>
                </a:lnTo>
                <a:lnTo>
                  <a:pt x="25298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2F1F7D02-67BF-4EC7-BF79-AB2FABEF8120}"/>
              </a:ext>
            </a:extLst>
          </p:cNvPr>
          <p:cNvSpPr/>
          <p:nvPr/>
        </p:nvSpPr>
        <p:spPr>
          <a:xfrm>
            <a:off x="9972025" y="3361493"/>
            <a:ext cx="223557" cy="242047"/>
          </a:xfrm>
          <a:custGeom>
            <a:avLst/>
            <a:gdLst/>
            <a:ahLst/>
            <a:cxnLst/>
            <a:rect l="l" t="t" r="r" b="b"/>
            <a:pathLst>
              <a:path w="253364" h="274320">
                <a:moveTo>
                  <a:pt x="0" y="274320"/>
                </a:moveTo>
                <a:lnTo>
                  <a:pt x="252984" y="274320"/>
                </a:lnTo>
                <a:lnTo>
                  <a:pt x="25298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DE92D32-20B3-4028-85AB-46F131E75E73}"/>
              </a:ext>
            </a:extLst>
          </p:cNvPr>
          <p:cNvSpPr/>
          <p:nvPr/>
        </p:nvSpPr>
        <p:spPr>
          <a:xfrm>
            <a:off x="9748804" y="2872020"/>
            <a:ext cx="0" cy="739588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F3F66C8E-AB19-4133-9A26-98FB3729E63F}"/>
              </a:ext>
            </a:extLst>
          </p:cNvPr>
          <p:cNvSpPr/>
          <p:nvPr/>
        </p:nvSpPr>
        <p:spPr>
          <a:xfrm>
            <a:off x="9972024" y="2872020"/>
            <a:ext cx="0" cy="739588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E2AC960-A925-4A4F-8B6A-BBBF619B20DA}"/>
              </a:ext>
            </a:extLst>
          </p:cNvPr>
          <p:cNvSpPr/>
          <p:nvPr/>
        </p:nvSpPr>
        <p:spPr>
          <a:xfrm>
            <a:off x="9517513" y="3120791"/>
            <a:ext cx="685800" cy="0"/>
          </a:xfrm>
          <a:custGeom>
            <a:avLst/>
            <a:gdLst/>
            <a:ahLst/>
            <a:cxnLst/>
            <a:rect l="l" t="t" r="r" b="b"/>
            <a:pathLst>
              <a:path w="777239">
                <a:moveTo>
                  <a:pt x="0" y="0"/>
                </a:moveTo>
                <a:lnTo>
                  <a:pt x="777240" y="0"/>
                </a:lnTo>
              </a:path>
            </a:pathLst>
          </a:custGeom>
          <a:ln w="396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306C685C-233B-45C6-A3F2-D7351E775AAD}"/>
              </a:ext>
            </a:extLst>
          </p:cNvPr>
          <p:cNvSpPr/>
          <p:nvPr/>
        </p:nvSpPr>
        <p:spPr>
          <a:xfrm>
            <a:off x="9517513" y="3362838"/>
            <a:ext cx="685800" cy="0"/>
          </a:xfrm>
          <a:custGeom>
            <a:avLst/>
            <a:gdLst/>
            <a:ahLst/>
            <a:cxnLst/>
            <a:rect l="l" t="t" r="r" b="b"/>
            <a:pathLst>
              <a:path w="777239">
                <a:moveTo>
                  <a:pt x="0" y="0"/>
                </a:moveTo>
                <a:lnTo>
                  <a:pt x="777240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ADDFCF5-08E6-4232-B799-D594B2BA5750}"/>
              </a:ext>
            </a:extLst>
          </p:cNvPr>
          <p:cNvSpPr/>
          <p:nvPr/>
        </p:nvSpPr>
        <p:spPr>
          <a:xfrm>
            <a:off x="9524237" y="2872020"/>
            <a:ext cx="0" cy="739588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372920C-9110-44E4-9047-0D7130A5448B}"/>
              </a:ext>
            </a:extLst>
          </p:cNvPr>
          <p:cNvSpPr/>
          <p:nvPr/>
        </p:nvSpPr>
        <p:spPr>
          <a:xfrm>
            <a:off x="10196590" y="2872020"/>
            <a:ext cx="0" cy="739588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0"/>
                </a:moveTo>
                <a:lnTo>
                  <a:pt x="0" y="83820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D1D19EC2-D521-4E86-AB27-906A2F565090}"/>
              </a:ext>
            </a:extLst>
          </p:cNvPr>
          <p:cNvSpPr/>
          <p:nvPr/>
        </p:nvSpPr>
        <p:spPr>
          <a:xfrm>
            <a:off x="9517513" y="2878743"/>
            <a:ext cx="685800" cy="0"/>
          </a:xfrm>
          <a:custGeom>
            <a:avLst/>
            <a:gdLst/>
            <a:ahLst/>
            <a:cxnLst/>
            <a:rect l="l" t="t" r="r" b="b"/>
            <a:pathLst>
              <a:path w="777239">
                <a:moveTo>
                  <a:pt x="0" y="0"/>
                </a:moveTo>
                <a:lnTo>
                  <a:pt x="777240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737A43A7-B6B1-4065-A6A1-52D2D484DCD8}"/>
              </a:ext>
            </a:extLst>
          </p:cNvPr>
          <p:cNvSpPr/>
          <p:nvPr/>
        </p:nvSpPr>
        <p:spPr>
          <a:xfrm>
            <a:off x="9517513" y="3604885"/>
            <a:ext cx="685800" cy="0"/>
          </a:xfrm>
          <a:custGeom>
            <a:avLst/>
            <a:gdLst/>
            <a:ahLst/>
            <a:cxnLst/>
            <a:rect l="l" t="t" r="r" b="b"/>
            <a:pathLst>
              <a:path w="777239">
                <a:moveTo>
                  <a:pt x="0" y="0"/>
                </a:moveTo>
                <a:lnTo>
                  <a:pt x="777240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F08FDE1F-3DE5-4FA2-9799-E8140B39650B}"/>
              </a:ext>
            </a:extLst>
          </p:cNvPr>
          <p:cNvSpPr/>
          <p:nvPr/>
        </p:nvSpPr>
        <p:spPr>
          <a:xfrm>
            <a:off x="9837218" y="3018144"/>
            <a:ext cx="1299322" cy="242047"/>
          </a:xfrm>
          <a:custGeom>
            <a:avLst/>
            <a:gdLst/>
            <a:ahLst/>
            <a:cxnLst/>
            <a:rect l="l" t="t" r="r" b="b"/>
            <a:pathLst>
              <a:path w="1472565" h="759460">
                <a:moveTo>
                  <a:pt x="111585" y="600598"/>
                </a:moveTo>
                <a:lnTo>
                  <a:pt x="104012" y="600837"/>
                </a:lnTo>
                <a:lnTo>
                  <a:pt x="97012" y="603932"/>
                </a:lnTo>
                <a:lnTo>
                  <a:pt x="91439" y="609600"/>
                </a:lnTo>
                <a:lnTo>
                  <a:pt x="0" y="746760"/>
                </a:lnTo>
                <a:lnTo>
                  <a:pt x="164591" y="758951"/>
                </a:lnTo>
                <a:lnTo>
                  <a:pt x="173069" y="757808"/>
                </a:lnTo>
                <a:lnTo>
                  <a:pt x="179831" y="754379"/>
                </a:lnTo>
                <a:lnTo>
                  <a:pt x="183413" y="749808"/>
                </a:lnTo>
                <a:lnTo>
                  <a:pt x="42672" y="749808"/>
                </a:lnTo>
                <a:lnTo>
                  <a:pt x="27431" y="713232"/>
                </a:lnTo>
                <a:lnTo>
                  <a:pt x="91371" y="681330"/>
                </a:lnTo>
                <a:lnTo>
                  <a:pt x="124967" y="630936"/>
                </a:lnTo>
                <a:lnTo>
                  <a:pt x="126587" y="623649"/>
                </a:lnTo>
                <a:lnTo>
                  <a:pt x="126491" y="616076"/>
                </a:lnTo>
                <a:lnTo>
                  <a:pt x="124110" y="609076"/>
                </a:lnTo>
                <a:lnTo>
                  <a:pt x="118872" y="603504"/>
                </a:lnTo>
                <a:lnTo>
                  <a:pt x="111585" y="600598"/>
                </a:lnTo>
                <a:close/>
              </a:path>
              <a:path w="1472565" h="759460">
                <a:moveTo>
                  <a:pt x="91371" y="681330"/>
                </a:moveTo>
                <a:lnTo>
                  <a:pt x="27431" y="713232"/>
                </a:lnTo>
                <a:lnTo>
                  <a:pt x="42672" y="749808"/>
                </a:lnTo>
                <a:lnTo>
                  <a:pt x="60921" y="740663"/>
                </a:lnTo>
                <a:lnTo>
                  <a:pt x="51815" y="740663"/>
                </a:lnTo>
                <a:lnTo>
                  <a:pt x="36575" y="713232"/>
                </a:lnTo>
                <a:lnTo>
                  <a:pt x="70103" y="713232"/>
                </a:lnTo>
                <a:lnTo>
                  <a:pt x="91371" y="681330"/>
                </a:lnTo>
                <a:close/>
              </a:path>
              <a:path w="1472565" h="759460">
                <a:moveTo>
                  <a:pt x="108950" y="716598"/>
                </a:moveTo>
                <a:lnTo>
                  <a:pt x="42672" y="749808"/>
                </a:lnTo>
                <a:lnTo>
                  <a:pt x="183413" y="749808"/>
                </a:lnTo>
                <a:lnTo>
                  <a:pt x="184308" y="748664"/>
                </a:lnTo>
                <a:lnTo>
                  <a:pt x="185927" y="740663"/>
                </a:lnTo>
                <a:lnTo>
                  <a:pt x="184784" y="733901"/>
                </a:lnTo>
                <a:lnTo>
                  <a:pt x="181355" y="727710"/>
                </a:lnTo>
                <a:lnTo>
                  <a:pt x="175640" y="722661"/>
                </a:lnTo>
                <a:lnTo>
                  <a:pt x="167639" y="719327"/>
                </a:lnTo>
                <a:lnTo>
                  <a:pt x="108950" y="716598"/>
                </a:lnTo>
                <a:close/>
              </a:path>
              <a:path w="1472565" h="759460">
                <a:moveTo>
                  <a:pt x="36575" y="713232"/>
                </a:moveTo>
                <a:lnTo>
                  <a:pt x="51815" y="740663"/>
                </a:lnTo>
                <a:lnTo>
                  <a:pt x="69095" y="714744"/>
                </a:lnTo>
                <a:lnTo>
                  <a:pt x="36575" y="713232"/>
                </a:lnTo>
                <a:close/>
              </a:path>
              <a:path w="1472565" h="759460">
                <a:moveTo>
                  <a:pt x="69095" y="714744"/>
                </a:moveTo>
                <a:lnTo>
                  <a:pt x="51815" y="740663"/>
                </a:lnTo>
                <a:lnTo>
                  <a:pt x="60921" y="740663"/>
                </a:lnTo>
                <a:lnTo>
                  <a:pt x="108950" y="716598"/>
                </a:lnTo>
                <a:lnTo>
                  <a:pt x="69095" y="714744"/>
                </a:lnTo>
                <a:close/>
              </a:path>
              <a:path w="1472565" h="759460">
                <a:moveTo>
                  <a:pt x="1456943" y="0"/>
                </a:moveTo>
                <a:lnTo>
                  <a:pt x="91371" y="681330"/>
                </a:lnTo>
                <a:lnTo>
                  <a:pt x="69095" y="714744"/>
                </a:lnTo>
                <a:lnTo>
                  <a:pt x="108950" y="716598"/>
                </a:lnTo>
                <a:lnTo>
                  <a:pt x="1472184" y="33527"/>
                </a:lnTo>
                <a:lnTo>
                  <a:pt x="1456943" y="0"/>
                </a:lnTo>
                <a:close/>
              </a:path>
              <a:path w="1472565" h="759460">
                <a:moveTo>
                  <a:pt x="70103" y="713232"/>
                </a:moveTo>
                <a:lnTo>
                  <a:pt x="36575" y="713232"/>
                </a:lnTo>
                <a:lnTo>
                  <a:pt x="69095" y="714744"/>
                </a:lnTo>
                <a:lnTo>
                  <a:pt x="70103" y="713232"/>
                </a:lnTo>
                <a:close/>
              </a:path>
            </a:pathLst>
          </a:custGeom>
          <a:solidFill>
            <a:srgbClr val="93B5D1"/>
          </a:solidFill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BF5E6EBF-652B-41D4-A238-33B4C4747C77}"/>
              </a:ext>
            </a:extLst>
          </p:cNvPr>
          <p:cNvSpPr txBox="1"/>
          <p:nvPr/>
        </p:nvSpPr>
        <p:spPr>
          <a:xfrm>
            <a:off x="9320738" y="3702600"/>
            <a:ext cx="809065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spc="-9" dirty="0">
                <a:latin typeface="Arial"/>
                <a:cs typeface="Arial"/>
              </a:rPr>
              <a:t>3 </a:t>
            </a:r>
            <a:r>
              <a:rPr sz="1588" dirty="0">
                <a:latin typeface="Arial"/>
                <a:cs typeface="Arial"/>
              </a:rPr>
              <a:t>x3</a:t>
            </a:r>
            <a:r>
              <a:rPr sz="1588" spc="-115" dirty="0">
                <a:latin typeface="Arial"/>
                <a:cs typeface="Arial"/>
              </a:rPr>
              <a:t> </a:t>
            </a:r>
            <a:r>
              <a:rPr sz="1588" spc="-40" dirty="0">
                <a:latin typeface="Arial"/>
                <a:cs typeface="Arial"/>
              </a:rPr>
              <a:t>Nbd</a:t>
            </a:r>
            <a:endParaRPr sz="1588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91CCDF42-F013-45C5-BF3A-5B86B1D2D2FC}"/>
              </a:ext>
            </a:extLst>
          </p:cNvPr>
          <p:cNvSpPr/>
          <p:nvPr/>
        </p:nvSpPr>
        <p:spPr>
          <a:xfrm>
            <a:off x="8065233" y="4897147"/>
            <a:ext cx="91887" cy="537882"/>
          </a:xfrm>
          <a:custGeom>
            <a:avLst/>
            <a:gdLst/>
            <a:ahLst/>
            <a:cxnLst/>
            <a:rect l="l" t="t" r="r" b="b"/>
            <a:pathLst>
              <a:path w="104139" h="609600">
                <a:moveTo>
                  <a:pt x="9143" y="512063"/>
                </a:moveTo>
                <a:lnTo>
                  <a:pt x="6095" y="515111"/>
                </a:lnTo>
                <a:lnTo>
                  <a:pt x="3048" y="515111"/>
                </a:lnTo>
                <a:lnTo>
                  <a:pt x="0" y="521207"/>
                </a:lnTo>
                <a:lnTo>
                  <a:pt x="3048" y="524255"/>
                </a:lnTo>
                <a:lnTo>
                  <a:pt x="51815" y="609599"/>
                </a:lnTo>
                <a:lnTo>
                  <a:pt x="59218" y="597407"/>
                </a:lnTo>
                <a:lnTo>
                  <a:pt x="45719" y="597407"/>
                </a:lnTo>
                <a:lnTo>
                  <a:pt x="45719" y="594361"/>
                </a:lnTo>
                <a:lnTo>
                  <a:pt x="45845" y="572813"/>
                </a:lnTo>
                <a:lnTo>
                  <a:pt x="15239" y="518161"/>
                </a:lnTo>
                <a:lnTo>
                  <a:pt x="9143" y="512063"/>
                </a:lnTo>
                <a:close/>
              </a:path>
              <a:path w="104139" h="609600">
                <a:moveTo>
                  <a:pt x="52026" y="583850"/>
                </a:moveTo>
                <a:lnTo>
                  <a:pt x="45735" y="594335"/>
                </a:lnTo>
                <a:lnTo>
                  <a:pt x="45719" y="597407"/>
                </a:lnTo>
                <a:lnTo>
                  <a:pt x="57912" y="597407"/>
                </a:lnTo>
                <a:lnTo>
                  <a:pt x="57912" y="594361"/>
                </a:lnTo>
                <a:lnTo>
                  <a:pt x="52026" y="583850"/>
                </a:lnTo>
                <a:close/>
              </a:path>
              <a:path w="104139" h="609600">
                <a:moveTo>
                  <a:pt x="97536" y="512063"/>
                </a:moveTo>
                <a:lnTo>
                  <a:pt x="91439" y="518161"/>
                </a:lnTo>
                <a:lnTo>
                  <a:pt x="58032" y="573840"/>
                </a:lnTo>
                <a:lnTo>
                  <a:pt x="57912" y="597407"/>
                </a:lnTo>
                <a:lnTo>
                  <a:pt x="59218" y="597407"/>
                </a:lnTo>
                <a:lnTo>
                  <a:pt x="103631" y="524255"/>
                </a:lnTo>
                <a:lnTo>
                  <a:pt x="103631" y="515111"/>
                </a:lnTo>
                <a:lnTo>
                  <a:pt x="100583" y="515111"/>
                </a:lnTo>
                <a:lnTo>
                  <a:pt x="97536" y="512063"/>
                </a:lnTo>
                <a:close/>
              </a:path>
              <a:path w="104139" h="609600">
                <a:moveTo>
                  <a:pt x="45735" y="594335"/>
                </a:moveTo>
                <a:close/>
              </a:path>
              <a:path w="104139" h="609600">
                <a:moveTo>
                  <a:pt x="58032" y="573840"/>
                </a:moveTo>
                <a:lnTo>
                  <a:pt x="52026" y="583850"/>
                </a:lnTo>
                <a:lnTo>
                  <a:pt x="57912" y="594361"/>
                </a:lnTo>
                <a:lnTo>
                  <a:pt x="58032" y="573840"/>
                </a:lnTo>
                <a:close/>
              </a:path>
              <a:path w="104139" h="609600">
                <a:moveTo>
                  <a:pt x="45845" y="572813"/>
                </a:moveTo>
                <a:lnTo>
                  <a:pt x="45735" y="594335"/>
                </a:lnTo>
                <a:lnTo>
                  <a:pt x="52026" y="583850"/>
                </a:lnTo>
                <a:lnTo>
                  <a:pt x="45845" y="572813"/>
                </a:lnTo>
                <a:close/>
              </a:path>
              <a:path w="104139" h="609600">
                <a:moveTo>
                  <a:pt x="60960" y="0"/>
                </a:moveTo>
                <a:lnTo>
                  <a:pt x="48767" y="0"/>
                </a:lnTo>
                <a:lnTo>
                  <a:pt x="45845" y="572813"/>
                </a:lnTo>
                <a:lnTo>
                  <a:pt x="52026" y="583850"/>
                </a:lnTo>
                <a:lnTo>
                  <a:pt x="58032" y="573840"/>
                </a:lnTo>
                <a:lnTo>
                  <a:pt x="609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DA817FC7-310E-4FC9-AC5C-C325CDA3C0E2}"/>
              </a:ext>
            </a:extLst>
          </p:cNvPr>
          <p:cNvSpPr/>
          <p:nvPr/>
        </p:nvSpPr>
        <p:spPr>
          <a:xfrm>
            <a:off x="10733128" y="2498193"/>
            <a:ext cx="403412" cy="91887"/>
          </a:xfrm>
          <a:custGeom>
            <a:avLst/>
            <a:gdLst/>
            <a:ahLst/>
            <a:cxnLst/>
            <a:rect l="l" t="t" r="r" b="b"/>
            <a:pathLst>
              <a:path w="457200" h="104139">
                <a:moveTo>
                  <a:pt x="431799" y="51815"/>
                </a:moveTo>
                <a:lnTo>
                  <a:pt x="365759" y="91439"/>
                </a:lnTo>
                <a:lnTo>
                  <a:pt x="362711" y="91439"/>
                </a:lnTo>
                <a:lnTo>
                  <a:pt x="362711" y="100583"/>
                </a:lnTo>
                <a:lnTo>
                  <a:pt x="365759" y="103631"/>
                </a:lnTo>
                <a:lnTo>
                  <a:pt x="368807" y="103631"/>
                </a:lnTo>
                <a:lnTo>
                  <a:pt x="371855" y="100583"/>
                </a:lnTo>
                <a:lnTo>
                  <a:pt x="446531" y="57912"/>
                </a:lnTo>
                <a:lnTo>
                  <a:pt x="441959" y="57912"/>
                </a:lnTo>
                <a:lnTo>
                  <a:pt x="431799" y="51815"/>
                </a:lnTo>
                <a:close/>
              </a:path>
              <a:path w="457200" h="104139">
                <a:moveTo>
                  <a:pt x="0" y="42671"/>
                </a:moveTo>
                <a:lnTo>
                  <a:pt x="0" y="57912"/>
                </a:lnTo>
                <a:lnTo>
                  <a:pt x="421639" y="57912"/>
                </a:lnTo>
                <a:lnTo>
                  <a:pt x="431799" y="51815"/>
                </a:lnTo>
                <a:lnTo>
                  <a:pt x="421370" y="45558"/>
                </a:lnTo>
                <a:lnTo>
                  <a:pt x="0" y="42671"/>
                </a:lnTo>
                <a:close/>
              </a:path>
              <a:path w="457200" h="104139">
                <a:moveTo>
                  <a:pt x="441959" y="45719"/>
                </a:moveTo>
                <a:lnTo>
                  <a:pt x="431799" y="51815"/>
                </a:lnTo>
                <a:lnTo>
                  <a:pt x="441959" y="57912"/>
                </a:lnTo>
                <a:lnTo>
                  <a:pt x="441959" y="45719"/>
                </a:lnTo>
                <a:close/>
              </a:path>
              <a:path w="457200" h="104139">
                <a:moveTo>
                  <a:pt x="445007" y="45719"/>
                </a:moveTo>
                <a:lnTo>
                  <a:pt x="441959" y="45719"/>
                </a:lnTo>
                <a:lnTo>
                  <a:pt x="441959" y="57912"/>
                </a:lnTo>
                <a:lnTo>
                  <a:pt x="445007" y="57912"/>
                </a:lnTo>
                <a:lnTo>
                  <a:pt x="445007" y="45719"/>
                </a:lnTo>
                <a:close/>
              </a:path>
              <a:path w="457200" h="104139">
                <a:moveTo>
                  <a:pt x="368807" y="0"/>
                </a:moveTo>
                <a:lnTo>
                  <a:pt x="365759" y="0"/>
                </a:lnTo>
                <a:lnTo>
                  <a:pt x="365759" y="3047"/>
                </a:lnTo>
                <a:lnTo>
                  <a:pt x="362711" y="6095"/>
                </a:lnTo>
                <a:lnTo>
                  <a:pt x="362711" y="12191"/>
                </a:lnTo>
                <a:lnTo>
                  <a:pt x="365759" y="12191"/>
                </a:lnTo>
                <a:lnTo>
                  <a:pt x="421370" y="45558"/>
                </a:lnTo>
                <a:lnTo>
                  <a:pt x="445007" y="45719"/>
                </a:lnTo>
                <a:lnTo>
                  <a:pt x="445007" y="57912"/>
                </a:lnTo>
                <a:lnTo>
                  <a:pt x="446531" y="57912"/>
                </a:lnTo>
                <a:lnTo>
                  <a:pt x="457200" y="51815"/>
                </a:lnTo>
                <a:lnTo>
                  <a:pt x="371855" y="3047"/>
                </a:lnTo>
                <a:lnTo>
                  <a:pt x="368807" y="0"/>
                </a:lnTo>
                <a:close/>
              </a:path>
              <a:path w="457200" h="104139">
                <a:moveTo>
                  <a:pt x="421370" y="45558"/>
                </a:moveTo>
                <a:lnTo>
                  <a:pt x="431799" y="51815"/>
                </a:lnTo>
                <a:lnTo>
                  <a:pt x="441959" y="45719"/>
                </a:lnTo>
                <a:lnTo>
                  <a:pt x="445007" y="45719"/>
                </a:lnTo>
                <a:lnTo>
                  <a:pt x="421370" y="45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76950BC3-8DFC-4A9E-87CD-BE8FCE48DF3D}"/>
              </a:ext>
            </a:extLst>
          </p:cNvPr>
          <p:cNvSpPr txBox="1"/>
          <p:nvPr/>
        </p:nvSpPr>
        <p:spPr>
          <a:xfrm>
            <a:off x="11138782" y="2357895"/>
            <a:ext cx="378758" cy="66675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78445">
              <a:spcBef>
                <a:spcPts val="88"/>
              </a:spcBef>
            </a:pPr>
            <a:r>
              <a:rPr sz="1588" dirty="0">
                <a:latin typeface="Arial"/>
                <a:cs typeface="Arial"/>
              </a:rPr>
              <a:t>y</a:t>
            </a:r>
            <a:endParaRPr sz="1588">
              <a:latin typeface="Arial"/>
              <a:cs typeface="Arial"/>
            </a:endParaRPr>
          </a:p>
          <a:p>
            <a:pPr marL="11206">
              <a:spcBef>
                <a:spcPts val="1271"/>
              </a:spcBef>
            </a:pPr>
            <a:r>
              <a:rPr sz="1588" spc="-110" dirty="0">
                <a:latin typeface="Arial"/>
                <a:cs typeface="Arial"/>
              </a:rPr>
              <a:t>(</a:t>
            </a:r>
            <a:r>
              <a:rPr sz="1588" spc="9" dirty="0">
                <a:latin typeface="Arial"/>
                <a:cs typeface="Arial"/>
              </a:rPr>
              <a:t>x</a:t>
            </a:r>
            <a:r>
              <a:rPr sz="1588" spc="-106" dirty="0">
                <a:latin typeface="Arial"/>
                <a:cs typeface="Arial"/>
              </a:rPr>
              <a:t>,</a:t>
            </a:r>
            <a:r>
              <a:rPr sz="1588" spc="9" dirty="0">
                <a:latin typeface="Arial"/>
                <a:cs typeface="Arial"/>
              </a:rPr>
              <a:t>y</a:t>
            </a:r>
            <a:r>
              <a:rPr sz="1588" spc="-101" dirty="0">
                <a:latin typeface="Arial"/>
                <a:cs typeface="Arial"/>
              </a:rPr>
              <a:t>)</a:t>
            </a:r>
            <a:endParaRPr sz="1588">
              <a:latin typeface="Arial"/>
              <a:cs typeface="Arial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E82DD6FC-F8C5-4E3C-BFB6-79CC0BDB6A34}"/>
              </a:ext>
            </a:extLst>
          </p:cNvPr>
          <p:cNvSpPr txBox="1"/>
          <p:nvPr/>
        </p:nvSpPr>
        <p:spPr>
          <a:xfrm>
            <a:off x="7777017" y="5181777"/>
            <a:ext cx="123265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dirty="0">
                <a:latin typeface="Arial"/>
                <a:cs typeface="Arial"/>
              </a:rPr>
              <a:t>x</a:t>
            </a:r>
            <a:endParaRPr sz="1588"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75DAE4-BE49-4B31-A4CF-6A5DA9142CDE}"/>
              </a:ext>
            </a:extLst>
          </p:cNvPr>
          <p:cNvSpPr txBox="1"/>
          <p:nvPr/>
        </p:nvSpPr>
        <p:spPr>
          <a:xfrm>
            <a:off x="8322071" y="4604738"/>
            <a:ext cx="1327355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f(x, y)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5E2FFB-2B8F-4A1C-AE64-C6A2E4ED744D}"/>
              </a:ext>
            </a:extLst>
          </p:cNvPr>
          <p:cNvSpPr txBox="1"/>
          <p:nvPr/>
        </p:nvSpPr>
        <p:spPr>
          <a:xfrm>
            <a:off x="5144655" y="2050821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g(x, y)  </a:t>
            </a:r>
            <a:r>
              <a:rPr lang="en-US" sz="2800" b="1" dirty="0"/>
              <a:t>= </a:t>
            </a:r>
            <a:r>
              <a:rPr lang="en-US" sz="2800" b="1" dirty="0">
                <a:solidFill>
                  <a:srgbClr val="0070C0"/>
                </a:solidFill>
              </a:rPr>
              <a:t>T</a:t>
            </a:r>
            <a:r>
              <a:rPr lang="en-US" sz="2800" b="1" dirty="0"/>
              <a:t> [</a:t>
            </a:r>
            <a:r>
              <a:rPr lang="en-US" sz="2800" b="1" dirty="0">
                <a:solidFill>
                  <a:srgbClr val="00B050"/>
                </a:solidFill>
              </a:rPr>
              <a:t>f(x, y)</a:t>
            </a:r>
            <a:r>
              <a:rPr lang="en-US" sz="2800" b="1" dirty="0"/>
              <a:t>]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AFE1D1-ACA9-4B04-A7D7-D2A48AAF18BD}"/>
              </a:ext>
            </a:extLst>
          </p:cNvPr>
          <p:cNvSpPr/>
          <p:nvPr/>
        </p:nvSpPr>
        <p:spPr>
          <a:xfrm>
            <a:off x="9882126" y="5124950"/>
            <a:ext cx="16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6375E"/>
                </a:solidFill>
                <a:latin typeface="Calibri" panose="020F0502020204030204" pitchFamily="34" charset="0"/>
              </a:rPr>
              <a:t>Spatial Domain </a:t>
            </a:r>
          </a:p>
        </p:txBody>
      </p:sp>
    </p:spTree>
    <p:extLst>
      <p:ext uri="{BB962C8B-B14F-4D97-AF65-F5344CB8AC3E}">
        <p14:creationId xmlns:p14="http://schemas.microsoft.com/office/powerpoint/2010/main" val="30552981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>
            <a:extLst>
              <a:ext uri="{FF2B5EF4-FFF2-40B4-BE49-F238E27FC236}">
                <a16:creationId xmlns:a16="http://schemas.microsoft.com/office/drawing/2014/main" id="{610A8F12-050E-447F-B240-1D030926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1" y="1462088"/>
            <a:ext cx="627856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4">
            <a:extLst>
              <a:ext uri="{FF2B5EF4-FFF2-40B4-BE49-F238E27FC236}">
                <a16:creationId xmlns:a16="http://schemas.microsoft.com/office/drawing/2014/main" id="{0C37A036-0160-40AC-80A3-779049ED2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19" y="33517"/>
            <a:ext cx="993183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Enhancement Using Arithmetic Op. _ </a:t>
            </a:r>
            <a:r>
              <a:rPr lang="en-US" altLang="en-US" sz="3200" b="1" dirty="0">
                <a:solidFill>
                  <a:schemeClr val="tx2"/>
                </a:solidFill>
              </a:rPr>
              <a:t>SUB</a:t>
            </a: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03DE0045-7EF2-4EBE-B867-C24C9B130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133600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Original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DBA8A30E-DB69-44E4-A8F5-668DE0F63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689" y="2312989"/>
            <a:ext cx="16997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4</a:t>
            </a:r>
          </a:p>
          <a:p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Upper-order</a:t>
            </a:r>
          </a:p>
          <a:p>
            <a:r>
              <a:rPr lang="en-US" altLang="en-US" sz="2400">
                <a:solidFill>
                  <a:srgbClr val="CC3300"/>
                </a:solidFill>
                <a:latin typeface="Times New Roman" panose="02020603050405020304" pitchFamily="18" charset="0"/>
              </a:rPr>
              <a:t>Bit</a:t>
            </a:r>
          </a:p>
        </p:txBody>
      </p:sp>
      <p:sp>
        <p:nvSpPr>
          <p:cNvPr id="59399" name="Text Box 7">
            <a:extLst>
              <a:ext uri="{FF2B5EF4-FFF2-40B4-BE49-F238E27FC236}">
                <a16:creationId xmlns:a16="http://schemas.microsoft.com/office/drawing/2014/main" id="{09D4E0F8-DEED-4564-8F7F-6D7B99A92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5265738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Error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id="{206ED9A3-53E1-41C0-AD6A-872F74BD7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801" y="4941889"/>
            <a:ext cx="928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HE of</a:t>
            </a:r>
          </a:p>
          <a:p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Error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>
            <a:extLst>
              <a:ext uri="{FF2B5EF4-FFF2-40B4-BE49-F238E27FC236}">
                <a16:creationId xmlns:a16="http://schemas.microsoft.com/office/drawing/2014/main" id="{BE8BF3E7-EDA4-4D55-A3EB-C1A6996DB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6" y="1447801"/>
            <a:ext cx="638492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4">
            <a:extLst>
              <a:ext uri="{FF2B5EF4-FFF2-40B4-BE49-F238E27FC236}">
                <a16:creationId xmlns:a16="http://schemas.microsoft.com/office/drawing/2014/main" id="{3D3E28D4-5D35-4C7D-A885-A918FE01E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4113214"/>
            <a:ext cx="83232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accent2"/>
                </a:solidFill>
                <a:cs typeface="Tahoma" panose="020B0604030504040204" pitchFamily="34" charset="0"/>
              </a:rPr>
              <a:t>Problem:</a:t>
            </a:r>
            <a:endParaRPr lang="en-US" altLang="en-US" sz="2000">
              <a:cs typeface="Tahoma" panose="020B0604030504040204" pitchFamily="34" charset="0"/>
            </a:endParaRPr>
          </a:p>
          <a:p>
            <a:r>
              <a:rPr lang="en-US" altLang="en-US" sz="2000">
                <a:cs typeface="Tahoma" panose="020B0604030504040204" pitchFamily="34" charset="0"/>
              </a:rPr>
              <a:t>The pixel intensities in the difference image can range from -255 to 255.</a:t>
            </a:r>
          </a:p>
          <a:p>
            <a:r>
              <a:rPr lang="en-US" altLang="en-US" sz="2000">
                <a:solidFill>
                  <a:schemeClr val="accent2"/>
                </a:solidFill>
                <a:cs typeface="Tahoma" panose="020B0604030504040204" pitchFamily="34" charset="0"/>
              </a:rPr>
              <a:t>Solutions:</a:t>
            </a:r>
            <a:endParaRPr lang="en-US" altLang="en-US" sz="2000">
              <a:cs typeface="Tahoma" panose="020B0604030504040204" pitchFamily="34" charset="0"/>
            </a:endParaRPr>
          </a:p>
          <a:p>
            <a:r>
              <a:rPr lang="en-US" altLang="en-US" sz="2000">
                <a:cs typeface="Tahoma" panose="020B0604030504040204" pitchFamily="34" charset="0"/>
              </a:rPr>
              <a:t>1) Add 255 to every pixel and then divide by 2.</a:t>
            </a:r>
          </a:p>
          <a:p>
            <a:r>
              <a:rPr lang="en-US" altLang="en-US" sz="2000">
                <a:cs typeface="Tahoma" panose="020B0604030504040204" pitchFamily="34" charset="0"/>
              </a:rPr>
              <a:t>2) Add the minimum value of the pixel intensity in the difference image</a:t>
            </a:r>
          </a:p>
          <a:p>
            <a:r>
              <a:rPr lang="en-US" altLang="en-US" sz="2000">
                <a:cs typeface="Tahoma" panose="020B0604030504040204" pitchFamily="34" charset="0"/>
              </a:rPr>
              <a:t>     to every pixel and then divide by 255/Max. Max is the maximum</a:t>
            </a:r>
          </a:p>
          <a:p>
            <a:r>
              <a:rPr lang="en-US" altLang="en-US" sz="2000">
                <a:cs typeface="Tahoma" panose="020B0604030504040204" pitchFamily="34" charset="0"/>
              </a:rPr>
              <a:t>     pixel value in the modified difference image.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6A57E120-FB01-4E1B-B3A6-966148B21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81" y="0"/>
            <a:ext cx="96335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Enhancement Using Arithmetic Op. _</a:t>
            </a:r>
            <a:r>
              <a:rPr lang="en-US" altLang="en-US" sz="3200" b="1" dirty="0">
                <a:solidFill>
                  <a:srgbClr val="CC3300"/>
                </a:solidFill>
              </a:rPr>
              <a:t> </a:t>
            </a:r>
            <a:r>
              <a:rPr lang="en-US" altLang="en-US" sz="3200" b="1" dirty="0">
                <a:solidFill>
                  <a:schemeClr val="tx2"/>
                </a:solidFill>
              </a:rPr>
              <a:t>SUB</a:t>
            </a:r>
            <a:br>
              <a:rPr lang="en-US" altLang="en-US" sz="3200" b="1" dirty="0">
                <a:solidFill>
                  <a:schemeClr val="tx2"/>
                </a:solidFill>
              </a:rPr>
            </a:br>
            <a:r>
              <a:rPr lang="en-US" altLang="en-US" sz="3200" b="1" dirty="0">
                <a:solidFill>
                  <a:srgbClr val="FF0000"/>
                </a:solidFill>
              </a:rPr>
              <a:t>Mask Mode Radiography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3">
            <a:extLst>
              <a:ext uri="{FF2B5EF4-FFF2-40B4-BE49-F238E27FC236}">
                <a16:creationId xmlns:a16="http://schemas.microsoft.com/office/drawing/2014/main" id="{C79EA625-FF77-4B8B-B1DF-8244BA4A4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047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995F0758-32CC-441F-9987-DD969A2348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6700" y="2655888"/>
          <a:ext cx="4402138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3" imgW="1612800" imgH="1295280" progId="Equation.3">
                  <p:embed/>
                </p:oleObj>
              </mc:Choice>
              <mc:Fallback>
                <p:oleObj name="Equation" r:id="rId3" imgW="1612800" imgH="1295280" progId="Equation.3">
                  <p:embed/>
                  <p:pic>
                    <p:nvPicPr>
                      <p:cNvPr id="5122" name="Object 4">
                        <a:extLst>
                          <a:ext uri="{FF2B5EF4-FFF2-40B4-BE49-F238E27FC236}">
                            <a16:creationId xmlns:a16="http://schemas.microsoft.com/office/drawing/2014/main" id="{995F0758-32CC-441F-9987-DD969A234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655888"/>
                        <a:ext cx="4402138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>
            <a:extLst>
              <a:ext uri="{FF2B5EF4-FFF2-40B4-BE49-F238E27FC236}">
                <a16:creationId xmlns:a16="http://schemas.microsoft.com/office/drawing/2014/main" id="{A1B5AFDA-5E15-40CA-8CE1-29E9B41CD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1203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6" name="Line 6">
            <a:extLst>
              <a:ext uri="{FF2B5EF4-FFF2-40B4-BE49-F238E27FC236}">
                <a16:creationId xmlns:a16="http://schemas.microsoft.com/office/drawing/2014/main" id="{A6C5883B-A341-42AB-BA55-9FDECBFB1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9139" y="1878014"/>
            <a:ext cx="428625" cy="738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19FEDC8D-551E-43E4-A8B6-9DA3A7E96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1436688"/>
            <a:ext cx="212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cs typeface="Tahoma" panose="020B0604030504040204" pitchFamily="34" charset="0"/>
              </a:rPr>
              <a:t>Original image</a:t>
            </a:r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B8A0A5F8-3F53-4589-B043-9A485E0F59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75438" y="1958975"/>
            <a:ext cx="49530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11D0BAF1-2CDC-4223-AF59-116DC0746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364" y="1423988"/>
            <a:ext cx="308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cs typeface="Tahoma" panose="020B0604030504040204" pitchFamily="34" charset="0"/>
              </a:rPr>
              <a:t>Noise with zero mean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56D2705F-BD66-43CD-A641-AFCBA03A2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36" y="0"/>
            <a:ext cx="806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Enhancement Using Arithmetic Op.  </a:t>
            </a:r>
            <a:r>
              <a:rPr lang="en-US" altLang="en-US" sz="3200" b="1" dirty="0">
                <a:solidFill>
                  <a:schemeClr val="tx2"/>
                </a:solidFill>
              </a:rPr>
              <a:t>Averaging</a:t>
            </a:r>
            <a:endParaRPr lang="en-US" altLang="en-US" sz="32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>
            <a:extLst>
              <a:ext uri="{FF2B5EF4-FFF2-40B4-BE49-F238E27FC236}">
                <a16:creationId xmlns:a16="http://schemas.microsoft.com/office/drawing/2014/main" id="{A34BD44E-60A3-4268-9229-2563C638B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9" y="1735138"/>
            <a:ext cx="3671887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>
            <a:extLst>
              <a:ext uri="{FF2B5EF4-FFF2-40B4-BE49-F238E27FC236}">
                <a16:creationId xmlns:a16="http://schemas.microsoft.com/office/drawing/2014/main" id="{3A99FC38-5C95-4C2A-9C21-536C0106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4" y="5954714"/>
            <a:ext cx="3902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>
            <a:extLst>
              <a:ext uri="{FF2B5EF4-FFF2-40B4-BE49-F238E27FC236}">
                <a16:creationId xmlns:a16="http://schemas.microsoft.com/office/drawing/2014/main" id="{8C011894-E210-44E6-AB0D-909C8884F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1" y="2047876"/>
            <a:ext cx="21082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latin typeface="Times New Roman" panose="02020603050405020304" pitchFamily="18" charset="0"/>
              </a:rPr>
              <a:t>Gaussian Noise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mean = 0</a:t>
            </a:r>
          </a:p>
          <a:p>
            <a:r>
              <a:rPr lang="en-US" altLang="en-US" sz="2400">
                <a:latin typeface="Times New Roman" panose="02020603050405020304" pitchFamily="18" charset="0"/>
              </a:rPr>
              <a:t>variance = 64</a:t>
            </a: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2FB9168F-2EC7-45ED-96C0-B4231073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1132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K </a:t>
            </a:r>
            <a:r>
              <a:rPr lang="en-US" altLang="en-US" sz="2400">
                <a:latin typeface="Times New Roman" panose="02020603050405020304" pitchFamily="18" charset="0"/>
              </a:rPr>
              <a:t>= 8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84CAA9CE-F8A6-4723-9784-44C7CCE19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5734050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K </a:t>
            </a:r>
            <a:r>
              <a:rPr lang="en-US" altLang="en-US" sz="2400">
                <a:latin typeface="Times New Roman" panose="02020603050405020304" pitchFamily="18" charset="0"/>
              </a:rPr>
              <a:t>= 32</a:t>
            </a: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AC343B15-A2E1-4592-B67C-4A6FAC84E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4005263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K </a:t>
            </a:r>
            <a:r>
              <a:rPr lang="en-US" altLang="en-US" sz="2400">
                <a:latin typeface="Times New Roman" panose="02020603050405020304" pitchFamily="18" charset="0"/>
              </a:rPr>
              <a:t>= 16</a:t>
            </a:r>
          </a:p>
        </p:txBody>
      </p:sp>
      <p:sp>
        <p:nvSpPr>
          <p:cNvPr id="61449" name="Text Box 9">
            <a:extLst>
              <a:ext uri="{FF2B5EF4-FFF2-40B4-BE49-F238E27FC236}">
                <a16:creationId xmlns:a16="http://schemas.microsoft.com/office/drawing/2014/main" id="{92B85855-E086-477D-B5B3-5DE6DF2DB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5481638"/>
            <a:ext cx="116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K </a:t>
            </a:r>
            <a:r>
              <a:rPr lang="en-US" altLang="en-US" sz="2400">
                <a:latin typeface="Times New Roman" panose="02020603050405020304" pitchFamily="18" charset="0"/>
              </a:rPr>
              <a:t>= 128</a:t>
            </a:r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E9346C50-EA95-45F5-92BE-8152AE5E1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9" y="2312988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f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</a:rPr>
              <a:t>,</a:t>
            </a:r>
            <a:r>
              <a:rPr lang="en-US" altLang="en-US" sz="2400" i="1">
                <a:latin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1451" name="Text Box 11">
            <a:extLst>
              <a:ext uri="{FF2B5EF4-FFF2-40B4-BE49-F238E27FC236}">
                <a16:creationId xmlns:a16="http://schemas.microsoft.com/office/drawing/2014/main" id="{F356B4E3-FCD0-44F0-BE3E-5D1A53A9F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234950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g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</a:rPr>
              <a:t>,</a:t>
            </a:r>
            <a:r>
              <a:rPr lang="en-US" altLang="en-US" sz="2400" i="1">
                <a:latin typeface="Times New Roman" panose="02020603050405020304" pitchFamily="18" charset="0"/>
              </a:rPr>
              <a:t>y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61452" name="Group 12">
            <a:extLst>
              <a:ext uri="{FF2B5EF4-FFF2-40B4-BE49-F238E27FC236}">
                <a16:creationId xmlns:a16="http://schemas.microsoft.com/office/drawing/2014/main" id="{B0998496-1F19-4990-93B4-7E63D000BC38}"/>
              </a:ext>
            </a:extLst>
          </p:cNvPr>
          <p:cNvGrpSpPr>
            <a:grpSpLocks/>
          </p:cNvGrpSpPr>
          <p:nvPr/>
        </p:nvGrpSpPr>
        <p:grpSpPr bwMode="auto">
          <a:xfrm>
            <a:off x="8104188" y="3541713"/>
            <a:ext cx="2347912" cy="2074862"/>
            <a:chOff x="4436" y="2176"/>
            <a:chExt cx="1961" cy="1542"/>
          </a:xfrm>
        </p:grpSpPr>
        <p:sp>
          <p:nvSpPr>
            <p:cNvPr id="61455" name="Line 13">
              <a:extLst>
                <a:ext uri="{FF2B5EF4-FFF2-40B4-BE49-F238E27FC236}">
                  <a16:creationId xmlns:a16="http://schemas.microsoft.com/office/drawing/2014/main" id="{3F27FE51-7453-416B-93C4-22B61CDA9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7" y="2176"/>
              <a:ext cx="0" cy="1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Line 14">
              <a:extLst>
                <a:ext uri="{FF2B5EF4-FFF2-40B4-BE49-F238E27FC236}">
                  <a16:creationId xmlns:a16="http://schemas.microsoft.com/office/drawing/2014/main" id="{850CE508-6B7E-42FF-B119-DCE5FB1110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6" y="3363"/>
              <a:ext cx="19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7" name="Freeform 15">
              <a:extLst>
                <a:ext uri="{FF2B5EF4-FFF2-40B4-BE49-F238E27FC236}">
                  <a16:creationId xmlns:a16="http://schemas.microsoft.com/office/drawing/2014/main" id="{7FCDF4A0-2487-40B5-9CE0-0512505CB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2408"/>
              <a:ext cx="786" cy="955"/>
            </a:xfrm>
            <a:custGeom>
              <a:avLst/>
              <a:gdLst>
                <a:gd name="T0" fmla="*/ 0 w 786"/>
                <a:gd name="T1" fmla="*/ 955 h 955"/>
                <a:gd name="T2" fmla="*/ 389 w 786"/>
                <a:gd name="T3" fmla="*/ 744 h 955"/>
                <a:gd name="T4" fmla="*/ 676 w 786"/>
                <a:gd name="T5" fmla="*/ 127 h 955"/>
                <a:gd name="T6" fmla="*/ 786 w 786"/>
                <a:gd name="T7" fmla="*/ 0 h 9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6"/>
                <a:gd name="T13" fmla="*/ 0 h 955"/>
                <a:gd name="T14" fmla="*/ 786 w 786"/>
                <a:gd name="T15" fmla="*/ 955 h 9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6" h="955">
                  <a:moveTo>
                    <a:pt x="0" y="955"/>
                  </a:moveTo>
                  <a:cubicBezTo>
                    <a:pt x="138" y="918"/>
                    <a:pt x="276" y="882"/>
                    <a:pt x="389" y="744"/>
                  </a:cubicBezTo>
                  <a:cubicBezTo>
                    <a:pt x="502" y="606"/>
                    <a:pt x="610" y="251"/>
                    <a:pt x="676" y="127"/>
                  </a:cubicBezTo>
                  <a:cubicBezTo>
                    <a:pt x="742" y="3"/>
                    <a:pt x="766" y="21"/>
                    <a:pt x="78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8" name="Freeform 16">
              <a:extLst>
                <a:ext uri="{FF2B5EF4-FFF2-40B4-BE49-F238E27FC236}">
                  <a16:creationId xmlns:a16="http://schemas.microsoft.com/office/drawing/2014/main" id="{493D19C4-11DC-4E05-A352-2CEAFE4059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37" y="2411"/>
              <a:ext cx="786" cy="955"/>
            </a:xfrm>
            <a:custGeom>
              <a:avLst/>
              <a:gdLst>
                <a:gd name="T0" fmla="*/ 0 w 786"/>
                <a:gd name="T1" fmla="*/ 955 h 955"/>
                <a:gd name="T2" fmla="*/ 389 w 786"/>
                <a:gd name="T3" fmla="*/ 744 h 955"/>
                <a:gd name="T4" fmla="*/ 676 w 786"/>
                <a:gd name="T5" fmla="*/ 127 h 955"/>
                <a:gd name="T6" fmla="*/ 786 w 786"/>
                <a:gd name="T7" fmla="*/ 0 h 9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6"/>
                <a:gd name="T13" fmla="*/ 0 h 955"/>
                <a:gd name="T14" fmla="*/ 786 w 786"/>
                <a:gd name="T15" fmla="*/ 955 h 9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6" h="955">
                  <a:moveTo>
                    <a:pt x="0" y="955"/>
                  </a:moveTo>
                  <a:cubicBezTo>
                    <a:pt x="138" y="918"/>
                    <a:pt x="276" y="882"/>
                    <a:pt x="389" y="744"/>
                  </a:cubicBezTo>
                  <a:cubicBezTo>
                    <a:pt x="502" y="606"/>
                    <a:pt x="610" y="251"/>
                    <a:pt x="676" y="127"/>
                  </a:cubicBezTo>
                  <a:cubicBezTo>
                    <a:pt x="742" y="3"/>
                    <a:pt x="766" y="21"/>
                    <a:pt x="78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59" name="Line 17">
              <a:extLst>
                <a:ext uri="{FF2B5EF4-FFF2-40B4-BE49-F238E27FC236}">
                  <a16:creationId xmlns:a16="http://schemas.microsoft.com/office/drawing/2014/main" id="{08A21335-AF0E-4028-A3F4-F16E602B1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4" y="2416"/>
              <a:ext cx="0" cy="94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0" name="Line 18">
              <a:extLst>
                <a:ext uri="{FF2B5EF4-FFF2-40B4-BE49-F238E27FC236}">
                  <a16:creationId xmlns:a16="http://schemas.microsoft.com/office/drawing/2014/main" id="{46B73C09-F1FE-4CCE-81C9-E36ACDCED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1" y="2763"/>
              <a:ext cx="0" cy="6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1" name="Line 19">
              <a:extLst>
                <a:ext uri="{FF2B5EF4-FFF2-40B4-BE49-F238E27FC236}">
                  <a16:creationId xmlns:a16="http://schemas.microsoft.com/office/drawing/2014/main" id="{14F23D95-FEC0-43A9-A4B9-E421BA2A6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7" y="2763"/>
              <a:ext cx="0" cy="6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2" name="Text Box 20">
              <a:extLst>
                <a:ext uri="{FF2B5EF4-FFF2-40B4-BE49-F238E27FC236}">
                  <a16:creationId xmlns:a16="http://schemas.microsoft.com/office/drawing/2014/main" id="{A6DA18E3-F6FF-4FD4-B7A6-6484F9AFE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2" y="3281"/>
              <a:ext cx="30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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1463" name="Text Box 21">
              <a:extLst>
                <a:ext uri="{FF2B5EF4-FFF2-40B4-BE49-F238E27FC236}">
                  <a16:creationId xmlns:a16="http://schemas.microsoft.com/office/drawing/2014/main" id="{8936068B-A260-471A-B1F7-9C2AE0A76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0" y="3378"/>
              <a:ext cx="598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+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1464" name="Text Box 22">
              <a:extLst>
                <a:ext uri="{FF2B5EF4-FFF2-40B4-BE49-F238E27FC236}">
                  <a16:creationId xmlns:a16="http://schemas.microsoft.com/office/drawing/2014/main" id="{FA120D54-4264-4249-AE79-816FDBDEA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" y="3329"/>
              <a:ext cx="544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-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1453" name="Text Box 23">
            <a:extLst>
              <a:ext uri="{FF2B5EF4-FFF2-40B4-BE49-F238E27FC236}">
                <a16:creationId xmlns:a16="http://schemas.microsoft.com/office/drawing/2014/main" id="{93BFA3B8-6FC9-4AF7-95D3-FDE6B7524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4738688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 i="1">
                <a:latin typeface="Times New Roman" panose="02020603050405020304" pitchFamily="18" charset="0"/>
              </a:rPr>
              <a:t>x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1454" name="Rectangle 24">
            <a:extLst>
              <a:ext uri="{FF2B5EF4-FFF2-40B4-BE49-F238E27FC236}">
                <a16:creationId xmlns:a16="http://schemas.microsoft.com/office/drawing/2014/main" id="{26A471D6-A531-45A0-9C19-7B819F35A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35719"/>
            <a:ext cx="806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Enhancement Using Arithmetic Op. </a:t>
            </a:r>
            <a:r>
              <a:rPr lang="en-US" altLang="en-US" sz="3200" b="1" dirty="0">
                <a:solidFill>
                  <a:srgbClr val="CC3300"/>
                </a:solidFill>
              </a:rPr>
              <a:t> </a:t>
            </a:r>
            <a:r>
              <a:rPr lang="en-US" altLang="en-US" sz="3200" b="1" dirty="0">
                <a:solidFill>
                  <a:schemeClr val="tx2"/>
                </a:solidFill>
              </a:rPr>
              <a:t>Averaging</a:t>
            </a:r>
            <a:endParaRPr lang="en-US" altLang="en-US" sz="32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>
            <a:extLst>
              <a:ext uri="{FF2B5EF4-FFF2-40B4-BE49-F238E27FC236}">
                <a16:creationId xmlns:a16="http://schemas.microsoft.com/office/drawing/2014/main" id="{644A4273-5150-49DD-B837-EE6B618BC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701800"/>
            <a:ext cx="437515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0CB45DC3-BAF1-44BD-A7C9-6A41B0EF7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276" y="3017838"/>
            <a:ext cx="2513013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400">
                <a:cs typeface="Tahoma" panose="020B0604030504040204" pitchFamily="34" charset="0"/>
              </a:rPr>
              <a:t>Difference images between original image and images obtained from averaging. </a:t>
            </a:r>
          </a:p>
        </p:txBody>
      </p:sp>
      <p:grpSp>
        <p:nvGrpSpPr>
          <p:cNvPr id="62469" name="Group 10">
            <a:extLst>
              <a:ext uri="{FF2B5EF4-FFF2-40B4-BE49-F238E27FC236}">
                <a16:creationId xmlns:a16="http://schemas.microsoft.com/office/drawing/2014/main" id="{D1CFA5FF-BF6D-49E4-83ED-BEFA99C0BE8D}"/>
              </a:ext>
            </a:extLst>
          </p:cNvPr>
          <p:cNvGrpSpPr>
            <a:grpSpLocks/>
          </p:cNvGrpSpPr>
          <p:nvPr/>
        </p:nvGrpSpPr>
        <p:grpSpPr bwMode="auto">
          <a:xfrm>
            <a:off x="4403725" y="2127250"/>
            <a:ext cx="1168400" cy="4241800"/>
            <a:chOff x="450" y="1340"/>
            <a:chExt cx="736" cy="2672"/>
          </a:xfrm>
        </p:grpSpPr>
        <p:sp>
          <p:nvSpPr>
            <p:cNvPr id="62472" name="Text Box 5">
              <a:extLst>
                <a:ext uri="{FF2B5EF4-FFF2-40B4-BE49-F238E27FC236}">
                  <a16:creationId xmlns:a16="http://schemas.microsoft.com/office/drawing/2014/main" id="{F7F7AD04-D932-4997-BF06-94E8F1EB0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" y="1340"/>
              <a:ext cx="5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latin typeface="Times New Roman" panose="02020603050405020304" pitchFamily="18" charset="0"/>
                </a:rPr>
                <a:t>K </a:t>
              </a:r>
              <a:r>
                <a:rPr lang="en-US" altLang="en-US" sz="2400">
                  <a:latin typeface="Times New Roman" panose="02020603050405020304" pitchFamily="18" charset="0"/>
                </a:rPr>
                <a:t>= 8</a:t>
              </a:r>
            </a:p>
          </p:txBody>
        </p:sp>
        <p:sp>
          <p:nvSpPr>
            <p:cNvPr id="62473" name="Text Box 6">
              <a:extLst>
                <a:ext uri="{FF2B5EF4-FFF2-40B4-BE49-F238E27FC236}">
                  <a16:creationId xmlns:a16="http://schemas.microsoft.com/office/drawing/2014/main" id="{92F452DE-2604-43A7-BD4D-BA5D8DB42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" y="2101"/>
              <a:ext cx="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latin typeface="Times New Roman" panose="02020603050405020304" pitchFamily="18" charset="0"/>
                </a:rPr>
                <a:t>K </a:t>
              </a:r>
              <a:r>
                <a:rPr lang="en-US" altLang="en-US" sz="2400">
                  <a:latin typeface="Times New Roman" panose="02020603050405020304" pitchFamily="18" charset="0"/>
                </a:rPr>
                <a:t>= 16</a:t>
              </a:r>
            </a:p>
          </p:txBody>
        </p:sp>
        <p:sp>
          <p:nvSpPr>
            <p:cNvPr id="62474" name="Text Box 7">
              <a:extLst>
                <a:ext uri="{FF2B5EF4-FFF2-40B4-BE49-F238E27FC236}">
                  <a16:creationId xmlns:a16="http://schemas.microsoft.com/office/drawing/2014/main" id="{8FFC2C89-1987-4C90-8BBE-F525AE276D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" y="2930"/>
              <a:ext cx="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latin typeface="Times New Roman" panose="02020603050405020304" pitchFamily="18" charset="0"/>
                </a:rPr>
                <a:t>K </a:t>
              </a:r>
              <a:r>
                <a:rPr lang="en-US" altLang="en-US" sz="2400">
                  <a:latin typeface="Times New Roman" panose="02020603050405020304" pitchFamily="18" charset="0"/>
                </a:rPr>
                <a:t>= 32</a:t>
              </a:r>
            </a:p>
          </p:txBody>
        </p:sp>
        <p:sp>
          <p:nvSpPr>
            <p:cNvPr id="62475" name="Text Box 8">
              <a:extLst>
                <a:ext uri="{FF2B5EF4-FFF2-40B4-BE49-F238E27FC236}">
                  <a16:creationId xmlns:a16="http://schemas.microsoft.com/office/drawing/2014/main" id="{9308DE73-F40A-472C-9093-92F6BFC063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" y="3724"/>
              <a:ext cx="7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r>
                <a:rPr lang="en-US" altLang="en-US" sz="2400" i="1">
                  <a:latin typeface="Times New Roman" panose="02020603050405020304" pitchFamily="18" charset="0"/>
                </a:rPr>
                <a:t>K </a:t>
              </a:r>
              <a:r>
                <a:rPr lang="en-US" altLang="en-US" sz="2400">
                  <a:latin typeface="Times New Roman" panose="02020603050405020304" pitchFamily="18" charset="0"/>
                </a:rPr>
                <a:t>= 128</a:t>
              </a:r>
            </a:p>
          </p:txBody>
        </p:sp>
      </p:grpSp>
      <p:sp>
        <p:nvSpPr>
          <p:cNvPr id="62470" name="Text Box 9">
            <a:extLst>
              <a:ext uri="{FF2B5EF4-FFF2-40B4-BE49-F238E27FC236}">
                <a16:creationId xmlns:a16="http://schemas.microsoft.com/office/drawing/2014/main" id="{5469DD58-7B6D-4CEB-B1B5-990C63874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1" y="4149726"/>
            <a:ext cx="17367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000">
                <a:cs typeface="Tahoma" panose="020B0604030504040204" pitchFamily="34" charset="0"/>
              </a:rPr>
              <a:t>Notice the mean and variance</a:t>
            </a:r>
          </a:p>
          <a:p>
            <a:r>
              <a:rPr lang="en-US" altLang="en-US" sz="2000">
                <a:cs typeface="Tahoma" panose="020B0604030504040204" pitchFamily="34" charset="0"/>
              </a:rPr>
              <a:t>of the difference images</a:t>
            </a:r>
          </a:p>
          <a:p>
            <a:r>
              <a:rPr lang="en-US" altLang="en-US" sz="2000">
                <a:cs typeface="Tahoma" panose="020B0604030504040204" pitchFamily="34" charset="0"/>
              </a:rPr>
              <a:t>decrease as </a:t>
            </a:r>
            <a:r>
              <a:rPr lang="en-US" altLang="en-US" sz="2000" i="1">
                <a:cs typeface="Tahoma" panose="020B0604030504040204" pitchFamily="34" charset="0"/>
              </a:rPr>
              <a:t>K</a:t>
            </a:r>
            <a:r>
              <a:rPr lang="en-US" altLang="en-US" sz="2000">
                <a:cs typeface="Tahoma" panose="020B0604030504040204" pitchFamily="34" charset="0"/>
              </a:rPr>
              <a:t> increases. </a:t>
            </a:r>
          </a:p>
        </p:txBody>
      </p:sp>
      <p:sp>
        <p:nvSpPr>
          <p:cNvPr id="62471" name="Rectangle 11">
            <a:extLst>
              <a:ext uri="{FF2B5EF4-FFF2-40B4-BE49-F238E27FC236}">
                <a16:creationId xmlns:a16="http://schemas.microsoft.com/office/drawing/2014/main" id="{2BE4F41D-4862-4874-BA86-1BF050366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4" y="125413"/>
            <a:ext cx="806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</a:rPr>
              <a:t>Enhancement Using Arithmetic Op.  </a:t>
            </a:r>
            <a:r>
              <a:rPr lang="en-US" altLang="en-US" sz="3200" b="1" dirty="0">
                <a:solidFill>
                  <a:schemeClr val="tx2"/>
                </a:solidFill>
              </a:rPr>
              <a:t>Averaging</a:t>
            </a:r>
            <a:endParaRPr lang="en-US" altLang="en-US" sz="32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CF34-D332-45D0-834B-D84D881B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0146"/>
            <a:ext cx="10515600" cy="97948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Basic intensity transforms</a:t>
            </a:r>
            <a:endParaRPr lang="en-US" sz="3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C2A422-E436-4875-BDD5-8712E085A4A8}"/>
              </a:ext>
            </a:extLst>
          </p:cNvPr>
          <p:cNvSpPr/>
          <p:nvPr/>
        </p:nvSpPr>
        <p:spPr>
          <a:xfrm>
            <a:off x="849744" y="1606936"/>
            <a:ext cx="997527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>
                <a:solidFill>
                  <a:srgbClr val="943735"/>
                </a:solidFill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solidFill>
                  <a:srgbClr val="943735"/>
                </a:solidFill>
                <a:latin typeface="Calibri" panose="020F0502020204030204" pitchFamily="34" charset="0"/>
              </a:rPr>
              <a:t>Definition</a:t>
            </a:r>
          </a:p>
          <a:p>
            <a:pPr lvl="1"/>
            <a:endParaRPr lang="en-US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>
                <a:solidFill>
                  <a:srgbClr val="943735"/>
                </a:solidFill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solidFill>
                  <a:srgbClr val="943735"/>
                </a:solidFill>
                <a:latin typeface="Calibri" panose="020F0502020204030204" pitchFamily="34" charset="0"/>
              </a:rPr>
              <a:t>Examples</a:t>
            </a: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Image negatives</a:t>
            </a: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Log transformations</a:t>
            </a:r>
          </a:p>
          <a:p>
            <a:pPr lvl="1"/>
            <a:r>
              <a:rPr lang="en-US" sz="2400" dirty="0">
                <a:solidFill>
                  <a:srgbClr val="16375E"/>
                </a:solidFill>
                <a:latin typeface="Arial" panose="020B0604020202020204" pitchFamily="34" charset="0"/>
              </a:rPr>
              <a:t>•</a:t>
            </a:r>
            <a:r>
              <a:rPr lang="en-US" sz="2400" dirty="0">
                <a:solidFill>
                  <a:srgbClr val="16375E"/>
                </a:solidFill>
                <a:latin typeface="Calibri" panose="020F0502020204030204" pitchFamily="34" charset="0"/>
              </a:rPr>
              <a:t>Power-law (Gamma) transformations</a:t>
            </a:r>
          </a:p>
          <a:p>
            <a:pPr lvl="1"/>
            <a:endParaRPr lang="en-US" dirty="0">
              <a:solidFill>
                <a:srgbClr val="16375E"/>
              </a:solidFill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>
                <a:solidFill>
                  <a:srgbClr val="943735"/>
                </a:solidFill>
                <a:latin typeface="Arial" panose="020B0604020202020204" pitchFamily="34" charset="0"/>
              </a:rPr>
              <a:t>•</a:t>
            </a:r>
            <a:r>
              <a:rPr lang="en-US" sz="3200" b="0" i="0" u="none" strike="noStrike" baseline="0" dirty="0">
                <a:solidFill>
                  <a:srgbClr val="943735"/>
                </a:solidFill>
                <a:latin typeface="Calibri" panose="020F0502020204030204" pitchFamily="34" charset="0"/>
              </a:rPr>
              <a:t>In the following</a:t>
            </a:r>
          </a:p>
          <a:p>
            <a:pPr lvl="1"/>
            <a:r>
              <a:rPr lang="en-US" dirty="0">
                <a:solidFill>
                  <a:srgbClr val="16375E"/>
                </a:solidFill>
                <a:latin typeface="Calibri" panose="020F0502020204030204" pitchFamily="34" charset="0"/>
              </a:rPr>
              <a:t>Each image is represented with a 2D matrix of L intensity levels. That is each pixel takes a value between 0 and L-1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6A9CB-168F-42D8-BA3A-20FF17904A4F}"/>
              </a:ext>
            </a:extLst>
          </p:cNvPr>
          <p:cNvSpPr txBox="1"/>
          <p:nvPr/>
        </p:nvSpPr>
        <p:spPr>
          <a:xfrm>
            <a:off x="1366983" y="2272494"/>
            <a:ext cx="33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g(x, y)  </a:t>
            </a:r>
            <a:r>
              <a:rPr lang="en-US" sz="2800" b="1" dirty="0"/>
              <a:t>= </a:t>
            </a:r>
            <a:r>
              <a:rPr lang="en-US" sz="2800" b="1" dirty="0">
                <a:solidFill>
                  <a:srgbClr val="0070C0"/>
                </a:solidFill>
              </a:rPr>
              <a:t>T</a:t>
            </a:r>
            <a:r>
              <a:rPr lang="en-US" sz="2800" b="1" dirty="0"/>
              <a:t> [</a:t>
            </a:r>
            <a:r>
              <a:rPr lang="en-US" sz="2800" b="1" dirty="0">
                <a:solidFill>
                  <a:srgbClr val="00B050"/>
                </a:solidFill>
              </a:rPr>
              <a:t>f(x, y)</a:t>
            </a:r>
            <a:r>
              <a:rPr lang="en-US" sz="2800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326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26990-D190-47B1-BE96-FC899DCF54CC}"/>
              </a:ext>
            </a:extLst>
          </p:cNvPr>
          <p:cNvSpPr/>
          <p:nvPr/>
        </p:nvSpPr>
        <p:spPr>
          <a:xfrm>
            <a:off x="588427" y="1143198"/>
            <a:ext cx="746568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F6"/>
              </a:rPr>
              <a:t>1. Contrast stretching: </a:t>
            </a:r>
            <a:r>
              <a:rPr lang="en-US" sz="2400" dirty="0">
                <a:solidFill>
                  <a:srgbClr val="1F497D"/>
                </a:solidFill>
                <a:latin typeface="F2"/>
              </a:rPr>
              <a:t>(</a:t>
            </a:r>
            <a:r>
              <a:rPr lang="en-US" sz="2400" b="1" i="1" dirty="0">
                <a:solidFill>
                  <a:srgbClr val="1F497D"/>
                </a:solidFill>
                <a:latin typeface="F1"/>
              </a:rPr>
              <a:t>Normalization</a:t>
            </a:r>
            <a:r>
              <a:rPr lang="en-US" sz="2400" dirty="0">
                <a:solidFill>
                  <a:srgbClr val="1F497D"/>
                </a:solidFill>
                <a:latin typeface="F2"/>
              </a:rPr>
              <a:t>)</a:t>
            </a:r>
          </a:p>
          <a:p>
            <a:r>
              <a:rPr lang="en-US" sz="2000" dirty="0">
                <a:solidFill>
                  <a:srgbClr val="1F497D"/>
                </a:solidFill>
                <a:latin typeface="F2"/>
              </a:rPr>
              <a:t>If </a:t>
            </a:r>
            <a:r>
              <a:rPr lang="en-US" sz="2000" b="1" dirty="0">
                <a:solidFill>
                  <a:srgbClr val="00B150"/>
                </a:solidFill>
                <a:latin typeface="F7"/>
              </a:rPr>
              <a:t>T(r) </a:t>
            </a:r>
            <a:r>
              <a:rPr lang="en-US" sz="2000" dirty="0">
                <a:solidFill>
                  <a:srgbClr val="1F497D"/>
                </a:solidFill>
                <a:latin typeface="F2"/>
              </a:rPr>
              <a:t>has the form as shown in figure, the effect of applying the transformation to every</a:t>
            </a:r>
          </a:p>
          <a:p>
            <a:r>
              <a:rPr lang="en-US" sz="2000" dirty="0">
                <a:solidFill>
                  <a:srgbClr val="1F497D"/>
                </a:solidFill>
                <a:latin typeface="F2"/>
              </a:rPr>
              <a:t>pixel of </a:t>
            </a:r>
            <a:r>
              <a:rPr lang="en-US" sz="2000" b="1" dirty="0">
                <a:solidFill>
                  <a:srgbClr val="00B150"/>
                </a:solidFill>
                <a:latin typeface="F7"/>
              </a:rPr>
              <a:t>f </a:t>
            </a:r>
            <a:r>
              <a:rPr lang="en-US" sz="2000" dirty="0">
                <a:solidFill>
                  <a:srgbClr val="1F497D"/>
                </a:solidFill>
                <a:latin typeface="F2"/>
              </a:rPr>
              <a:t>to generate the corresponding pixels in </a:t>
            </a:r>
            <a:r>
              <a:rPr lang="en-US" sz="2000" b="1" dirty="0">
                <a:solidFill>
                  <a:srgbClr val="00B150"/>
                </a:solidFill>
                <a:latin typeface="F7"/>
              </a:rPr>
              <a:t>g </a:t>
            </a:r>
            <a:r>
              <a:rPr lang="en-US" sz="2000" dirty="0">
                <a:solidFill>
                  <a:srgbClr val="1F497D"/>
                </a:solidFill>
                <a:latin typeface="F2"/>
              </a:rPr>
              <a:t>would: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1F497D"/>
                </a:solidFill>
                <a:latin typeface="F2"/>
              </a:rPr>
              <a:t>Produce </a:t>
            </a:r>
            <a:r>
              <a:rPr lang="en-US" sz="2000" b="1" i="1" dirty="0">
                <a:solidFill>
                  <a:srgbClr val="1F497D"/>
                </a:solidFill>
                <a:latin typeface="F1"/>
              </a:rPr>
              <a:t>higher contrast </a:t>
            </a:r>
            <a:r>
              <a:rPr lang="en-US" sz="2000" dirty="0">
                <a:solidFill>
                  <a:srgbClr val="1F497D"/>
                </a:solidFill>
                <a:latin typeface="F2"/>
              </a:rPr>
              <a:t>than the original by: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b="1" i="1" dirty="0">
                <a:solidFill>
                  <a:srgbClr val="1F497D"/>
                </a:solidFill>
                <a:latin typeface="F1"/>
              </a:rPr>
              <a:t>Darkening </a:t>
            </a:r>
            <a:r>
              <a:rPr lang="en-US" sz="2000" dirty="0">
                <a:solidFill>
                  <a:srgbClr val="1F497D"/>
                </a:solidFill>
                <a:latin typeface="F2"/>
              </a:rPr>
              <a:t>the levels below </a:t>
            </a:r>
            <a:r>
              <a:rPr lang="en-US" sz="2000" b="1" dirty="0">
                <a:solidFill>
                  <a:srgbClr val="00B150"/>
                </a:solidFill>
                <a:latin typeface="F7"/>
              </a:rPr>
              <a:t>k </a:t>
            </a:r>
            <a:r>
              <a:rPr lang="en-US" sz="2000" dirty="0">
                <a:solidFill>
                  <a:srgbClr val="1F497D"/>
                </a:solidFill>
                <a:latin typeface="F2"/>
              </a:rPr>
              <a:t>in the original image.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b="1" i="1" dirty="0">
                <a:solidFill>
                  <a:srgbClr val="1F497D"/>
                </a:solidFill>
                <a:latin typeface="F1"/>
              </a:rPr>
              <a:t>Brightening </a:t>
            </a:r>
            <a:r>
              <a:rPr lang="en-US" sz="2000" dirty="0">
                <a:solidFill>
                  <a:srgbClr val="1F497D"/>
                </a:solidFill>
                <a:latin typeface="F2"/>
              </a:rPr>
              <a:t>the levels above </a:t>
            </a:r>
            <a:r>
              <a:rPr lang="en-US" sz="2000" b="1" dirty="0">
                <a:solidFill>
                  <a:srgbClr val="00B150"/>
                </a:solidFill>
                <a:latin typeface="F7"/>
              </a:rPr>
              <a:t>k </a:t>
            </a:r>
            <a:r>
              <a:rPr lang="en-US" sz="2000" dirty="0">
                <a:solidFill>
                  <a:srgbClr val="1F497D"/>
                </a:solidFill>
                <a:latin typeface="F2"/>
              </a:rPr>
              <a:t>in the original image.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1F497D"/>
              </a:solidFill>
              <a:latin typeface="F2"/>
            </a:endParaRPr>
          </a:p>
          <a:p>
            <a:r>
              <a:rPr lang="en-US" sz="2000" b="1" dirty="0">
                <a:solidFill>
                  <a:srgbClr val="17365D"/>
                </a:solidFill>
                <a:latin typeface="F7"/>
              </a:rPr>
              <a:t>Contrast stretching: </a:t>
            </a:r>
            <a:r>
              <a:rPr lang="en-US" sz="2000" dirty="0">
                <a:solidFill>
                  <a:srgbClr val="1F497D"/>
                </a:solidFill>
                <a:latin typeface="F2"/>
              </a:rPr>
              <a:t>simple image enhancement technique that improves the contrast in an image by '</a:t>
            </a:r>
            <a:r>
              <a:rPr lang="en-US" sz="2000" b="1" i="1" dirty="0">
                <a:solidFill>
                  <a:srgbClr val="1F497D"/>
                </a:solidFill>
                <a:latin typeface="F1"/>
              </a:rPr>
              <a:t>stretching</a:t>
            </a:r>
            <a:r>
              <a:rPr lang="en-US" sz="2000" dirty="0">
                <a:solidFill>
                  <a:srgbClr val="1F497D"/>
                </a:solidFill>
                <a:latin typeface="F2"/>
              </a:rPr>
              <a:t>' the range of intensity values it contains to span a desired range of</a:t>
            </a:r>
          </a:p>
          <a:p>
            <a:r>
              <a:rPr lang="en-US" sz="2000" dirty="0">
                <a:solidFill>
                  <a:srgbClr val="1F497D"/>
                </a:solidFill>
                <a:latin typeface="F2"/>
              </a:rPr>
              <a:t>values; typically, it uses a </a:t>
            </a:r>
            <a:r>
              <a:rPr lang="en-US" sz="2000" b="1" i="1" dirty="0">
                <a:solidFill>
                  <a:srgbClr val="C10000"/>
                </a:solidFill>
                <a:latin typeface="F1"/>
              </a:rPr>
              <a:t>linear scaling function</a:t>
            </a:r>
          </a:p>
          <a:p>
            <a:endParaRPr lang="en-US" b="1" i="1" dirty="0">
              <a:solidFill>
                <a:srgbClr val="C10000"/>
              </a:solidFill>
              <a:latin typeface="F1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F6"/>
              </a:rPr>
              <a:t>2. Thresholding: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1F497D"/>
                </a:solidFill>
                <a:latin typeface="F2"/>
              </a:rPr>
              <a:t>Produce a </a:t>
            </a:r>
            <a:r>
              <a:rPr lang="en-US" sz="2000" b="1" i="1" dirty="0">
                <a:solidFill>
                  <a:srgbClr val="1F497D"/>
                </a:solidFill>
                <a:latin typeface="F1"/>
              </a:rPr>
              <a:t>two-level </a:t>
            </a:r>
            <a:r>
              <a:rPr lang="en-US" sz="2000" dirty="0">
                <a:solidFill>
                  <a:srgbClr val="1F497D"/>
                </a:solidFill>
                <a:latin typeface="F2"/>
              </a:rPr>
              <a:t>(binary) image, a mapping of this form called </a:t>
            </a:r>
            <a:r>
              <a:rPr lang="en-US" sz="2000" b="1" i="1" dirty="0">
                <a:solidFill>
                  <a:srgbClr val="C10000"/>
                </a:solidFill>
                <a:latin typeface="F1"/>
              </a:rPr>
              <a:t>thresholding function</a:t>
            </a:r>
            <a:r>
              <a:rPr lang="en-US" sz="2000" dirty="0">
                <a:solidFill>
                  <a:srgbClr val="1F497D"/>
                </a:solidFill>
                <a:latin typeface="F2"/>
              </a:rPr>
              <a:t>.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60517-30FC-4402-9D17-94D3BA996FA8}"/>
              </a:ext>
            </a:extLst>
          </p:cNvPr>
          <p:cNvSpPr/>
          <p:nvPr/>
        </p:nvSpPr>
        <p:spPr>
          <a:xfrm>
            <a:off x="847045" y="297934"/>
            <a:ext cx="5988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F7"/>
              </a:rPr>
              <a:t>Intensity transformation example: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6DB08-D90D-4195-9E97-5D860E8D0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163" y="1340593"/>
            <a:ext cx="2809517" cy="2664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502FD0-CCEB-4103-B5A2-90D1A15A1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631" y="3941557"/>
            <a:ext cx="2309049" cy="26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77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3361</Words>
  <Application>Microsoft Office PowerPoint</Application>
  <PresentationFormat>Widescreen</PresentationFormat>
  <Paragraphs>498</Paragraphs>
  <Slides>74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93" baseType="lpstr">
      <vt:lpstr>Arial</vt:lpstr>
      <vt:lpstr>Arial Black</vt:lpstr>
      <vt:lpstr>Calibri</vt:lpstr>
      <vt:lpstr>Calibri Light</vt:lpstr>
      <vt:lpstr>Courier</vt:lpstr>
      <vt:lpstr>F1</vt:lpstr>
      <vt:lpstr>F2</vt:lpstr>
      <vt:lpstr>F6</vt:lpstr>
      <vt:lpstr>F7</vt:lpstr>
      <vt:lpstr>Helvetica</vt:lpstr>
      <vt:lpstr>inherit</vt:lpstr>
      <vt:lpstr>Symbol</vt:lpstr>
      <vt:lpstr>SymbolMT</vt:lpstr>
      <vt:lpstr>Tahoma</vt:lpstr>
      <vt:lpstr>Times New Roman</vt:lpstr>
      <vt:lpstr>Verdana</vt:lpstr>
      <vt:lpstr>Wingdings</vt:lpstr>
      <vt:lpstr>Office Theme</vt:lpstr>
      <vt:lpstr>Equation</vt:lpstr>
      <vt:lpstr>PowerPoint Presentation</vt:lpstr>
      <vt:lpstr>PowerPoint Presentation</vt:lpstr>
      <vt:lpstr>Image Transform</vt:lpstr>
      <vt:lpstr> Need of Image Transforms: </vt:lpstr>
      <vt:lpstr>PowerPoint Presentation</vt:lpstr>
      <vt:lpstr>PowerPoint Presentation</vt:lpstr>
      <vt:lpstr>Basics</vt:lpstr>
      <vt:lpstr>Basic intensity transforms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Gray-level Slicing</vt:lpstr>
      <vt:lpstr>PowerPoint Presentation</vt:lpstr>
      <vt:lpstr>Bit-plane Slicing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Abdulhussien</dc:creator>
  <cp:lastModifiedBy>Abdulhussien</cp:lastModifiedBy>
  <cp:revision>21</cp:revision>
  <dcterms:created xsi:type="dcterms:W3CDTF">2019-10-12T03:46:51Z</dcterms:created>
  <dcterms:modified xsi:type="dcterms:W3CDTF">2019-10-12T12:40:57Z</dcterms:modified>
</cp:coreProperties>
</file>